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53"/>
  </p:notesMasterIdLst>
  <p:handoutMasterIdLst>
    <p:handoutMasterId r:id="rId54"/>
  </p:handoutMasterIdLst>
  <p:sldIdLst>
    <p:sldId id="1730" r:id="rId2"/>
    <p:sldId id="1791" r:id="rId3"/>
    <p:sldId id="2929" r:id="rId4"/>
    <p:sldId id="3020" r:id="rId5"/>
    <p:sldId id="3015" r:id="rId6"/>
    <p:sldId id="3016" r:id="rId7"/>
    <p:sldId id="3021" r:id="rId8"/>
    <p:sldId id="3022" r:id="rId9"/>
    <p:sldId id="3023" r:id="rId10"/>
    <p:sldId id="3024" r:id="rId11"/>
    <p:sldId id="3025" r:id="rId12"/>
    <p:sldId id="3026" r:id="rId13"/>
    <p:sldId id="3027" r:id="rId14"/>
    <p:sldId id="3029" r:id="rId15"/>
    <p:sldId id="3028" r:id="rId16"/>
    <p:sldId id="3030" r:id="rId17"/>
    <p:sldId id="3033" r:id="rId18"/>
    <p:sldId id="3034" r:id="rId19"/>
    <p:sldId id="3031" r:id="rId20"/>
    <p:sldId id="3032" r:id="rId21"/>
    <p:sldId id="3036" r:id="rId22"/>
    <p:sldId id="3037" r:id="rId23"/>
    <p:sldId id="3038" r:id="rId24"/>
    <p:sldId id="3039" r:id="rId25"/>
    <p:sldId id="3035" r:id="rId26"/>
    <p:sldId id="3040" r:id="rId27"/>
    <p:sldId id="3041" r:id="rId28"/>
    <p:sldId id="3042" r:id="rId29"/>
    <p:sldId id="3044" r:id="rId30"/>
    <p:sldId id="3047" r:id="rId31"/>
    <p:sldId id="3045" r:id="rId32"/>
    <p:sldId id="3048" r:id="rId33"/>
    <p:sldId id="3050" r:id="rId34"/>
    <p:sldId id="3049" r:id="rId35"/>
    <p:sldId id="3043" r:id="rId36"/>
    <p:sldId id="3051" r:id="rId37"/>
    <p:sldId id="3057" r:id="rId38"/>
    <p:sldId id="3059" r:id="rId39"/>
    <p:sldId id="3058" r:id="rId40"/>
    <p:sldId id="3060" r:id="rId41"/>
    <p:sldId id="3061" r:id="rId42"/>
    <p:sldId id="3062" r:id="rId43"/>
    <p:sldId id="3063" r:id="rId44"/>
    <p:sldId id="3064" r:id="rId45"/>
    <p:sldId id="3052" r:id="rId46"/>
    <p:sldId id="3065" r:id="rId47"/>
    <p:sldId id="3067" r:id="rId48"/>
    <p:sldId id="3068" r:id="rId49"/>
    <p:sldId id="3069" r:id="rId50"/>
    <p:sldId id="3070" r:id="rId51"/>
    <p:sldId id="2967" r:id="rId52"/>
  </p:sldIdLst>
  <p:sldSz cx="9906000" cy="6858000" type="A4"/>
  <p:notesSz cx="6797675" cy="9874250"/>
  <p:defaultTextStyle>
    <a:defPPr>
      <a:defRPr lang="zh-CN"/>
    </a:defPPr>
    <a:lvl1pPr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1pPr>
    <a:lvl2pPr marL="4572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2pPr>
    <a:lvl3pPr marL="9144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3pPr>
    <a:lvl4pPr marL="13716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4pPr>
    <a:lvl5pPr marL="1828800" algn="ctr" rtl="0" fontAlgn="base">
      <a:spcBef>
        <a:spcPct val="0"/>
      </a:spcBef>
      <a:spcAft>
        <a:spcPct val="0"/>
      </a:spcAft>
      <a:defRPr kumimoji="1" sz="2400" b="1" kern="1200">
        <a:solidFill>
          <a:schemeClr val="bg2"/>
        </a:solidFill>
        <a:latin typeface="Times New Roman" pitchFamily="18" charset="0"/>
        <a:ea typeface="楷体_GB2312" pitchFamily="49" charset="-122"/>
        <a:cs typeface="+mn-cs"/>
      </a:defRPr>
    </a:lvl5pPr>
    <a:lvl6pPr marL="2286000" algn="l" defTabSz="914400" rtl="0" eaLnBrk="1" latinLnBrk="0" hangingPunct="1">
      <a:defRPr kumimoji="1" sz="2400" b="1" kern="1200">
        <a:solidFill>
          <a:schemeClr val="bg2"/>
        </a:solidFill>
        <a:latin typeface="Times New Roman" pitchFamily="18" charset="0"/>
        <a:ea typeface="楷体_GB2312" pitchFamily="49" charset="-122"/>
        <a:cs typeface="+mn-cs"/>
      </a:defRPr>
    </a:lvl6pPr>
    <a:lvl7pPr marL="2743200" algn="l" defTabSz="914400" rtl="0" eaLnBrk="1" latinLnBrk="0" hangingPunct="1">
      <a:defRPr kumimoji="1" sz="2400" b="1" kern="1200">
        <a:solidFill>
          <a:schemeClr val="bg2"/>
        </a:solidFill>
        <a:latin typeface="Times New Roman" pitchFamily="18" charset="0"/>
        <a:ea typeface="楷体_GB2312" pitchFamily="49" charset="-122"/>
        <a:cs typeface="+mn-cs"/>
      </a:defRPr>
    </a:lvl7pPr>
    <a:lvl8pPr marL="3200400" algn="l" defTabSz="914400" rtl="0" eaLnBrk="1" latinLnBrk="0" hangingPunct="1">
      <a:defRPr kumimoji="1" sz="2400" b="1" kern="1200">
        <a:solidFill>
          <a:schemeClr val="bg2"/>
        </a:solidFill>
        <a:latin typeface="Times New Roman" pitchFamily="18" charset="0"/>
        <a:ea typeface="楷体_GB2312" pitchFamily="49" charset="-122"/>
        <a:cs typeface="+mn-cs"/>
      </a:defRPr>
    </a:lvl8pPr>
    <a:lvl9pPr marL="3657600" algn="l" defTabSz="914400" rtl="0" eaLnBrk="1" latinLnBrk="0" hangingPunct="1">
      <a:defRPr kumimoji="1" sz="2400" b="1" kern="1200">
        <a:solidFill>
          <a:schemeClr val="bg2"/>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FFFFF"/>
    <a:srgbClr val="800000"/>
    <a:srgbClr val="990000"/>
    <a:srgbClr val="292929"/>
    <a:srgbClr val="1C49D2"/>
    <a:srgbClr val="0033CC"/>
    <a:srgbClr val="3B9D3B"/>
    <a:srgbClr val="405081"/>
    <a:srgbClr val="424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autoAdjust="0"/>
    <p:restoredTop sz="88154" autoAdjust="0"/>
  </p:normalViewPr>
  <p:slideViewPr>
    <p:cSldViewPr>
      <p:cViewPr varScale="1">
        <p:scale>
          <a:sx n="111" d="100"/>
          <a:sy n="111" d="100"/>
        </p:scale>
        <p:origin x="1136" y="192"/>
      </p:cViewPr>
      <p:guideLst>
        <p:guide orient="horz" pos="2160"/>
        <p:guide pos="3120"/>
      </p:guideLst>
    </p:cSldViewPr>
  </p:slideViewPr>
  <p:outlineViewPr>
    <p:cViewPr>
      <p:scale>
        <a:sx n="33" d="100"/>
        <a:sy n="33" d="100"/>
      </p:scale>
      <p:origin x="0" y="-132834"/>
    </p:cViewPr>
  </p:outlineViewPr>
  <p:notesTextViewPr>
    <p:cViewPr>
      <p:scale>
        <a:sx n="100" d="100"/>
        <a:sy n="100" d="100"/>
      </p:scale>
      <p:origin x="0" y="0"/>
    </p:cViewPr>
  </p:notesTextViewPr>
  <p:sorterViewPr>
    <p:cViewPr>
      <p:scale>
        <a:sx n="130" d="100"/>
        <a:sy n="130" d="100"/>
      </p:scale>
      <p:origin x="0" y="-61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2786"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a:lvl1pPr>
          </a:lstStyle>
          <a:p>
            <a:pPr>
              <a:defRPr/>
            </a:pPr>
            <a:endParaRPr lang="en-US" altLang="zh-CN"/>
          </a:p>
        </p:txBody>
      </p:sp>
      <p:sp>
        <p:nvSpPr>
          <p:cNvPr id="1142787" name="Rectangle 3"/>
          <p:cNvSpPr>
            <a:spLocks noGrp="1" noChangeArrowheads="1"/>
          </p:cNvSpPr>
          <p:nvPr>
            <p:ph type="dt" sz="quarter"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a:lvl1pPr>
          </a:lstStyle>
          <a:p>
            <a:pPr>
              <a:defRPr/>
            </a:pPr>
            <a:endParaRPr lang="en-US" altLang="zh-CN"/>
          </a:p>
        </p:txBody>
      </p:sp>
      <p:sp>
        <p:nvSpPr>
          <p:cNvPr id="1142788" name="Rectangle 4"/>
          <p:cNvSpPr>
            <a:spLocks noGrp="1" noChangeArrowheads="1"/>
          </p:cNvSpPr>
          <p:nvPr>
            <p:ph type="ftr" sz="quarter" idx="2"/>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a:lvl1pPr>
          </a:lstStyle>
          <a:p>
            <a:pPr>
              <a:defRPr/>
            </a:pPr>
            <a:endParaRPr lang="en-US" altLang="zh-CN"/>
          </a:p>
        </p:txBody>
      </p:sp>
      <p:sp>
        <p:nvSpPr>
          <p:cNvPr id="1142789" name="Rectangle 5"/>
          <p:cNvSpPr>
            <a:spLocks noGrp="1" noChangeArrowheads="1"/>
          </p:cNvSpPr>
          <p:nvPr>
            <p:ph type="sldNum" sz="quarter" idx="3"/>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a:lvl1pPr>
          </a:lstStyle>
          <a:p>
            <a:pPr>
              <a:defRPr/>
            </a:pPr>
            <a:fld id="{F00621A3-AF9D-44CC-8CA6-C2BA8BA5DBE7}" type="slidenum">
              <a:rPr lang="en-US" altLang="zh-CN"/>
              <a:pPr>
                <a:defRPr/>
              </a:pPr>
              <a:t>‹#›</a:t>
            </a:fld>
            <a:endParaRPr lang="en-US" altLang="zh-CN"/>
          </a:p>
        </p:txBody>
      </p:sp>
    </p:spTree>
    <p:extLst>
      <p:ext uri="{BB962C8B-B14F-4D97-AF65-F5344CB8AC3E}">
        <p14:creationId xmlns:p14="http://schemas.microsoft.com/office/powerpoint/2010/main" val="289213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1" name="Rectangle 3"/>
          <p:cNvSpPr>
            <a:spLocks noGrp="1" noChangeArrowheads="1"/>
          </p:cNvSpPr>
          <p:nvPr>
            <p:ph type="dt" idx="1"/>
          </p:nvPr>
        </p:nvSpPr>
        <p:spPr bwMode="auto">
          <a:xfrm>
            <a:off x="3852863" y="0"/>
            <a:ext cx="2944812" cy="493713"/>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lvl1pPr algn="r" defTabSz="909638">
              <a:defRPr sz="1200" b="0">
                <a:solidFill>
                  <a:schemeClr val="tx1"/>
                </a:solidFill>
                <a:ea typeface="宋体"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725488" y="741363"/>
            <a:ext cx="5346700" cy="3702050"/>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906463" y="4687888"/>
            <a:ext cx="4984750" cy="4445000"/>
          </a:xfrm>
          <a:prstGeom prst="rect">
            <a:avLst/>
          </a:prstGeom>
          <a:noFill/>
          <a:ln w="9525">
            <a:noFill/>
            <a:miter lim="800000"/>
            <a:headEnd/>
            <a:tailEnd/>
          </a:ln>
          <a:effectLst/>
        </p:spPr>
        <p:txBody>
          <a:bodyPr vert="horz" wrap="square" lIns="91122" tIns="45561" rIns="91122" bIns="45561"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3014" name="Rectangle 6"/>
          <p:cNvSpPr>
            <a:spLocks noGrp="1" noChangeArrowheads="1"/>
          </p:cNvSpPr>
          <p:nvPr>
            <p:ph type="ftr" sz="quarter" idx="4"/>
          </p:nvPr>
        </p:nvSpPr>
        <p:spPr bwMode="auto">
          <a:xfrm>
            <a:off x="0" y="9380538"/>
            <a:ext cx="2944813"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l" defTabSz="909638">
              <a:defRPr sz="1200" b="0">
                <a:solidFill>
                  <a:schemeClr val="tx1"/>
                </a:solidFill>
                <a:ea typeface="宋体" pitchFamily="2" charset="-122"/>
              </a:defRPr>
            </a:lvl1pPr>
          </a:lstStyle>
          <a:p>
            <a:pPr>
              <a:defRPr/>
            </a:pPr>
            <a:endParaRPr lang="en-US" altLang="zh-CN"/>
          </a:p>
        </p:txBody>
      </p:sp>
      <p:sp>
        <p:nvSpPr>
          <p:cNvPr id="43015" name="Rectangle 7"/>
          <p:cNvSpPr>
            <a:spLocks noGrp="1" noChangeArrowheads="1"/>
          </p:cNvSpPr>
          <p:nvPr>
            <p:ph type="sldNum" sz="quarter" idx="5"/>
          </p:nvPr>
        </p:nvSpPr>
        <p:spPr bwMode="auto">
          <a:xfrm>
            <a:off x="3852863" y="9380538"/>
            <a:ext cx="2944812" cy="493712"/>
          </a:xfrm>
          <a:prstGeom prst="rect">
            <a:avLst/>
          </a:prstGeom>
          <a:noFill/>
          <a:ln w="9525">
            <a:noFill/>
            <a:miter lim="800000"/>
            <a:headEnd/>
            <a:tailEnd/>
          </a:ln>
          <a:effectLst/>
        </p:spPr>
        <p:txBody>
          <a:bodyPr vert="horz" wrap="square" lIns="91122" tIns="45561" rIns="91122" bIns="45561" numCol="1" anchor="b" anchorCtr="0" compatLnSpc="1">
            <a:prstTxWarp prst="textNoShape">
              <a:avLst/>
            </a:prstTxWarp>
          </a:bodyPr>
          <a:lstStyle>
            <a:lvl1pPr algn="r" defTabSz="909638">
              <a:defRPr sz="1200" b="0">
                <a:solidFill>
                  <a:schemeClr val="tx1"/>
                </a:solidFill>
                <a:ea typeface="宋体" pitchFamily="2" charset="-122"/>
              </a:defRPr>
            </a:lvl1pPr>
          </a:lstStyle>
          <a:p>
            <a:pPr>
              <a:defRPr/>
            </a:pPr>
            <a:fld id="{B21D2498-DA12-44B9-93A4-06D5BEA34E78}" type="slidenum">
              <a:rPr lang="en-US" altLang="zh-CN"/>
              <a:pPr>
                <a:defRPr/>
              </a:pPr>
              <a:t>‹#›</a:t>
            </a:fld>
            <a:endParaRPr lang="en-US" altLang="zh-CN"/>
          </a:p>
        </p:txBody>
      </p:sp>
    </p:spTree>
    <p:extLst>
      <p:ext uri="{BB962C8B-B14F-4D97-AF65-F5344CB8AC3E}">
        <p14:creationId xmlns:p14="http://schemas.microsoft.com/office/powerpoint/2010/main" val="32761937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1AA80CA2-DDAB-4EDF-ACD7-3819DF3A06E6}" type="slidenum">
              <a:rPr lang="en-US" altLang="zh-CN" smtClean="0"/>
              <a:pPr>
                <a:defRPr/>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11</a:t>
            </a:fld>
            <a:endParaRPr lang="en-US" altLang="zh-CN"/>
          </a:p>
        </p:txBody>
      </p:sp>
    </p:spTree>
    <p:extLst>
      <p:ext uri="{BB962C8B-B14F-4D97-AF65-F5344CB8AC3E}">
        <p14:creationId xmlns:p14="http://schemas.microsoft.com/office/powerpoint/2010/main" val="71075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12</a:t>
            </a:fld>
            <a:endParaRPr lang="en-US" altLang="zh-CN"/>
          </a:p>
        </p:txBody>
      </p:sp>
    </p:spTree>
    <p:extLst>
      <p:ext uri="{BB962C8B-B14F-4D97-AF65-F5344CB8AC3E}">
        <p14:creationId xmlns:p14="http://schemas.microsoft.com/office/powerpoint/2010/main" val="2935604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总结一下，无论是“去中心化”还是“依靠存储设备自身的计算能力”，对客户端而言，最直观的感受就是“无需查表，算算就好”</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13</a:t>
            </a:fld>
            <a:endParaRPr lang="en-US" altLang="zh-CN"/>
          </a:p>
        </p:txBody>
      </p:sp>
    </p:spTree>
    <p:extLst>
      <p:ext uri="{BB962C8B-B14F-4D97-AF65-F5344CB8AC3E}">
        <p14:creationId xmlns:p14="http://schemas.microsoft.com/office/powerpoint/2010/main" val="4271434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14</a:t>
            </a:fld>
            <a:endParaRPr lang="en-US" altLang="zh-CN"/>
          </a:p>
        </p:txBody>
      </p:sp>
    </p:spTree>
    <p:extLst>
      <p:ext uri="{BB962C8B-B14F-4D97-AF65-F5344CB8AC3E}">
        <p14:creationId xmlns:p14="http://schemas.microsoft.com/office/powerpoint/2010/main" val="54285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最底层也是最核心的部分是</a:t>
            </a:r>
            <a:r>
              <a:rPr lang="en-US" altLang="zh-CN" dirty="0"/>
              <a:t>RADOS</a:t>
            </a:r>
            <a:r>
              <a:rPr lang="zh-CN" altLang="en-US" dirty="0"/>
              <a:t>对象存储系统</a:t>
            </a:r>
          </a:p>
          <a:p>
            <a:r>
              <a:rPr lang="zh-CN" altLang="en-US" dirty="0"/>
              <a:t>第二层是</a:t>
            </a:r>
            <a:r>
              <a:rPr lang="en-US" altLang="zh-CN" dirty="0"/>
              <a:t>librados</a:t>
            </a:r>
            <a:r>
              <a:rPr lang="zh-CN" altLang="en-US" dirty="0"/>
              <a:t>库层</a:t>
            </a:r>
          </a:p>
          <a:p>
            <a:r>
              <a:rPr lang="zh-CN" altLang="en-US" dirty="0"/>
              <a:t>最上层对应着</a:t>
            </a:r>
            <a:r>
              <a:rPr lang="en-US" altLang="zh-CN" dirty="0"/>
              <a:t>Ceph</a:t>
            </a:r>
            <a:r>
              <a:rPr lang="zh-CN" altLang="en-US" dirty="0"/>
              <a:t>不同形式的存储接口实现</a:t>
            </a:r>
          </a:p>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15</a:t>
            </a:fld>
            <a:endParaRPr lang="en-US" altLang="zh-CN"/>
          </a:p>
        </p:txBody>
      </p:sp>
    </p:spTree>
    <p:extLst>
      <p:ext uri="{BB962C8B-B14F-4D97-AF65-F5344CB8AC3E}">
        <p14:creationId xmlns:p14="http://schemas.microsoft.com/office/powerpoint/2010/main" val="1934232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16</a:t>
            </a:fld>
            <a:endParaRPr lang="en-US" altLang="zh-CN"/>
          </a:p>
        </p:txBody>
      </p:sp>
    </p:spTree>
    <p:extLst>
      <p:ext uri="{BB962C8B-B14F-4D97-AF65-F5344CB8AC3E}">
        <p14:creationId xmlns:p14="http://schemas.microsoft.com/office/powerpoint/2010/main" val="707597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17</a:t>
            </a:fld>
            <a:endParaRPr lang="en-US" altLang="zh-CN"/>
          </a:p>
        </p:txBody>
      </p:sp>
    </p:spTree>
    <p:extLst>
      <p:ext uri="{BB962C8B-B14F-4D97-AF65-F5344CB8AC3E}">
        <p14:creationId xmlns:p14="http://schemas.microsoft.com/office/powerpoint/2010/main" val="1360610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18</a:t>
            </a:fld>
            <a:endParaRPr lang="en-US" altLang="zh-CN"/>
          </a:p>
        </p:txBody>
      </p:sp>
    </p:spTree>
    <p:extLst>
      <p:ext uri="{BB962C8B-B14F-4D97-AF65-F5344CB8AC3E}">
        <p14:creationId xmlns:p14="http://schemas.microsoft.com/office/powerpoint/2010/main" val="611344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19</a:t>
            </a:fld>
            <a:endParaRPr lang="en-US" altLang="zh-CN"/>
          </a:p>
        </p:txBody>
      </p:sp>
    </p:spTree>
    <p:extLst>
      <p:ext uri="{BB962C8B-B14F-4D97-AF65-F5344CB8AC3E}">
        <p14:creationId xmlns:p14="http://schemas.microsoft.com/office/powerpoint/2010/main" val="7935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20</a:t>
            </a:fld>
            <a:endParaRPr lang="en-US" altLang="zh-CN"/>
          </a:p>
        </p:txBody>
      </p:sp>
    </p:spTree>
    <p:extLst>
      <p:ext uri="{BB962C8B-B14F-4D97-AF65-F5344CB8AC3E}">
        <p14:creationId xmlns:p14="http://schemas.microsoft.com/office/powerpoint/2010/main" val="130574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a:t>
            </a:fld>
            <a:endParaRPr lang="en-US" altLang="zh-CN"/>
          </a:p>
        </p:txBody>
      </p:sp>
    </p:spTree>
    <p:extLst>
      <p:ext uri="{BB962C8B-B14F-4D97-AF65-F5344CB8AC3E}">
        <p14:creationId xmlns:p14="http://schemas.microsoft.com/office/powerpoint/2010/main" val="4222296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RADOS</a:t>
            </a:r>
            <a:r>
              <a:rPr lang="zh-CN" altLang="en-US" dirty="0"/>
              <a:t>中基本的存储单位是对象，一般为</a:t>
            </a:r>
            <a:r>
              <a:rPr lang="en-US" altLang="zh-CN" dirty="0"/>
              <a:t>2MB</a:t>
            </a:r>
            <a:r>
              <a:rPr lang="zh-CN" altLang="en-US" dirty="0"/>
              <a:t>或</a:t>
            </a:r>
            <a:r>
              <a:rPr lang="en-US" altLang="zh-CN" dirty="0"/>
              <a:t>4MB</a:t>
            </a:r>
            <a:r>
              <a:rPr lang="zh-CN" altLang="en-US" dirty="0"/>
              <a:t>，当一个文件要存入</a:t>
            </a:r>
            <a:r>
              <a:rPr lang="en-US" altLang="zh-CN" dirty="0"/>
              <a:t>RADOS</a:t>
            </a:r>
            <a:r>
              <a:rPr lang="zh-CN" altLang="en-US" dirty="0"/>
              <a:t>时，首先会被切分成大小固定的对象（最后一个对象大小可能不同），然后将对象分配到一个</a:t>
            </a:r>
            <a:r>
              <a:rPr lang="en-US" altLang="zh-CN" dirty="0"/>
              <a:t>PG</a:t>
            </a:r>
            <a:r>
              <a:rPr lang="zh-CN" altLang="en-US" dirty="0"/>
              <a:t>（</a:t>
            </a:r>
            <a:r>
              <a:rPr lang="en-US" altLang="zh-CN" dirty="0"/>
              <a:t>Placement Group</a:t>
            </a:r>
            <a:r>
              <a:rPr lang="zh-CN" altLang="en-US" dirty="0"/>
              <a:t>）中，然后</a:t>
            </a:r>
            <a:r>
              <a:rPr lang="en-US" altLang="zh-CN" dirty="0"/>
              <a:t>PG</a:t>
            </a:r>
            <a:r>
              <a:rPr lang="zh-CN" altLang="en-US" dirty="0"/>
              <a:t>会复制几份，伪随机地派给不同的存储节点。当新的存储节点被加入集群，会在已有数据中随机抽取一部分数据迁移到新节点。这种概率平衡的分布方式可以保证设备在潜在的高负载下正常工作。更重要的是，数据的分布过程仅需要做几次随机映射，不需要大型的集中式分配表。</a:t>
            </a:r>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21</a:t>
            </a:fld>
            <a:endParaRPr lang="en-US" altLang="zh-CN"/>
          </a:p>
        </p:txBody>
      </p:sp>
    </p:spTree>
    <p:extLst>
      <p:ext uri="{BB962C8B-B14F-4D97-AF65-F5344CB8AC3E}">
        <p14:creationId xmlns:p14="http://schemas.microsoft.com/office/powerpoint/2010/main" val="3660433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具体来看</a:t>
            </a:r>
            <a:endParaRPr lang="en-US" altLang="zh-CN" dirty="0"/>
          </a:p>
          <a:p>
            <a:r>
              <a:rPr kumimoji="1" lang="en-US" altLang="zh-CN" sz="1200" b="0" i="0" kern="1200" dirty="0">
                <a:solidFill>
                  <a:schemeClr val="tx1"/>
                </a:solidFill>
                <a:effectLst/>
                <a:latin typeface="Times New Roman" pitchFamily="18" charset="0"/>
                <a:ea typeface="宋体" pitchFamily="2" charset="-122"/>
                <a:cs typeface="+mn-cs"/>
              </a:rPr>
              <a:t>file -&gt; object</a:t>
            </a:r>
            <a:br>
              <a:rPr lang="en-US" altLang="zh-CN" dirty="0"/>
            </a:br>
            <a:r>
              <a:rPr kumimoji="1" lang="en-US" altLang="zh-CN" sz="1200" b="0" i="0" kern="1200" dirty="0" err="1">
                <a:solidFill>
                  <a:schemeClr val="tx1"/>
                </a:solidFill>
                <a:effectLst/>
                <a:latin typeface="Times New Roman" pitchFamily="18" charset="0"/>
                <a:ea typeface="宋体" pitchFamily="2" charset="-122"/>
                <a:cs typeface="+mn-cs"/>
              </a:rPr>
              <a:t>object</a:t>
            </a:r>
            <a:r>
              <a:rPr kumimoji="1" lang="zh-CN" altLang="en-US" sz="1200" b="0" i="0" kern="1200" dirty="0">
                <a:solidFill>
                  <a:schemeClr val="tx1"/>
                </a:solidFill>
                <a:effectLst/>
                <a:latin typeface="Times New Roman" pitchFamily="18" charset="0"/>
                <a:ea typeface="宋体" pitchFamily="2" charset="-122"/>
                <a:cs typeface="+mn-cs"/>
              </a:rPr>
              <a:t>的最大</a:t>
            </a:r>
            <a:r>
              <a:rPr kumimoji="1" lang="en-US" altLang="zh-CN" sz="1200" b="0" i="0" kern="1200" dirty="0">
                <a:solidFill>
                  <a:schemeClr val="tx1"/>
                </a:solidFill>
                <a:effectLst/>
                <a:latin typeface="Times New Roman" pitchFamily="18" charset="0"/>
                <a:ea typeface="宋体" pitchFamily="2" charset="-122"/>
                <a:cs typeface="+mn-cs"/>
              </a:rPr>
              <a:t>size</a:t>
            </a:r>
            <a:r>
              <a:rPr kumimoji="1" lang="zh-CN" altLang="en-US" sz="1200" b="0" i="0" kern="1200" dirty="0">
                <a:solidFill>
                  <a:schemeClr val="tx1"/>
                </a:solidFill>
                <a:effectLst/>
                <a:latin typeface="Times New Roman" pitchFamily="18" charset="0"/>
                <a:ea typeface="宋体" pitchFamily="2" charset="-122"/>
                <a:cs typeface="+mn-cs"/>
              </a:rPr>
              <a:t>是由</a:t>
            </a:r>
            <a:r>
              <a:rPr kumimoji="1" lang="en-US" altLang="zh-CN" sz="1200" b="0" i="0" kern="1200" dirty="0">
                <a:solidFill>
                  <a:schemeClr val="tx1"/>
                </a:solidFill>
                <a:effectLst/>
                <a:latin typeface="Times New Roman" pitchFamily="18" charset="0"/>
                <a:ea typeface="宋体" pitchFamily="2" charset="-122"/>
                <a:cs typeface="+mn-cs"/>
              </a:rPr>
              <a:t>RADOS</a:t>
            </a:r>
            <a:r>
              <a:rPr kumimoji="1" lang="zh-CN" altLang="en-US" sz="1200" b="0" i="0" kern="1200" dirty="0">
                <a:solidFill>
                  <a:schemeClr val="tx1"/>
                </a:solidFill>
                <a:effectLst/>
                <a:latin typeface="Times New Roman" pitchFamily="18" charset="0"/>
                <a:ea typeface="宋体" pitchFamily="2" charset="-122"/>
                <a:cs typeface="+mn-cs"/>
              </a:rPr>
              <a:t>配置的，当用户要存储一个</a:t>
            </a:r>
            <a:r>
              <a:rPr kumimoji="1" lang="en-US" altLang="zh-CN" sz="1200" b="0" i="0" kern="1200" dirty="0">
                <a:solidFill>
                  <a:schemeClr val="tx1"/>
                </a:solidFill>
                <a:effectLst/>
                <a:latin typeface="Times New Roman" pitchFamily="18" charset="0"/>
                <a:ea typeface="宋体" pitchFamily="2" charset="-122"/>
                <a:cs typeface="+mn-cs"/>
              </a:rPr>
              <a:t>file</a:t>
            </a:r>
            <a:r>
              <a:rPr kumimoji="1" lang="zh-CN" altLang="en-US" sz="1200" b="0" i="0" kern="1200" dirty="0">
                <a:solidFill>
                  <a:schemeClr val="tx1"/>
                </a:solidFill>
                <a:effectLst/>
                <a:latin typeface="Times New Roman" pitchFamily="18" charset="0"/>
                <a:ea typeface="宋体" pitchFamily="2" charset="-122"/>
                <a:cs typeface="+mn-cs"/>
              </a:rPr>
              <a:t>，需要将</a:t>
            </a:r>
            <a:r>
              <a:rPr kumimoji="1" lang="en-US" altLang="zh-CN" sz="1200" b="0" i="0" kern="1200" dirty="0">
                <a:solidFill>
                  <a:schemeClr val="tx1"/>
                </a:solidFill>
                <a:effectLst/>
                <a:latin typeface="Times New Roman" pitchFamily="18" charset="0"/>
                <a:ea typeface="宋体" pitchFamily="2" charset="-122"/>
                <a:cs typeface="+mn-cs"/>
              </a:rPr>
              <a:t>file</a:t>
            </a:r>
            <a:r>
              <a:rPr kumimoji="1" lang="zh-CN" altLang="en-US" sz="1200" b="0" i="0" kern="1200" dirty="0">
                <a:solidFill>
                  <a:schemeClr val="tx1"/>
                </a:solidFill>
                <a:effectLst/>
                <a:latin typeface="Times New Roman" pitchFamily="18" charset="0"/>
                <a:ea typeface="宋体" pitchFamily="2" charset="-122"/>
                <a:cs typeface="+mn-cs"/>
              </a:rPr>
              <a:t>切分成几个</a:t>
            </a:r>
            <a:r>
              <a:rPr kumimoji="1" lang="en-US" altLang="zh-CN" sz="1200" b="0" i="0" kern="1200" dirty="0">
                <a:solidFill>
                  <a:schemeClr val="tx1"/>
                </a:solidFill>
                <a:effectLst/>
                <a:latin typeface="Times New Roman" pitchFamily="18" charset="0"/>
                <a:ea typeface="宋体" pitchFamily="2" charset="-122"/>
                <a:cs typeface="+mn-cs"/>
              </a:rPr>
              <a:t>object</a:t>
            </a:r>
            <a:r>
              <a:rPr kumimoji="1" lang="zh-CN" altLang="en-US" sz="1200" b="0" i="0" kern="1200" dirty="0">
                <a:solidFill>
                  <a:schemeClr val="tx1"/>
                </a:solidFill>
                <a:effectLst/>
                <a:latin typeface="Times New Roman" pitchFamily="18" charset="0"/>
                <a:ea typeface="宋体" pitchFamily="2" charset="-122"/>
                <a:cs typeface="+mn-cs"/>
              </a:rPr>
              <a:t>。</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en-US" altLang="zh-CN" sz="1200" b="0" i="0" kern="1200" dirty="0">
                <a:solidFill>
                  <a:schemeClr val="tx1"/>
                </a:solidFill>
                <a:effectLst/>
                <a:latin typeface="Times New Roman" pitchFamily="18" charset="0"/>
                <a:ea typeface="宋体" pitchFamily="2" charset="-122"/>
                <a:cs typeface="+mn-cs"/>
              </a:rPr>
              <a:t>object -&gt; PG</a:t>
            </a:r>
            <a:br>
              <a:rPr lang="zh-CN" altLang="en-US" dirty="0"/>
            </a:br>
            <a:r>
              <a:rPr kumimoji="1" lang="zh-CN" altLang="en-US" sz="1200" b="0" i="0" kern="1200" dirty="0">
                <a:solidFill>
                  <a:schemeClr val="tx1"/>
                </a:solidFill>
                <a:effectLst/>
                <a:latin typeface="Times New Roman" pitchFamily="18" charset="0"/>
                <a:ea typeface="宋体" pitchFamily="2" charset="-122"/>
                <a:cs typeface="+mn-cs"/>
              </a:rPr>
              <a:t>每个</a:t>
            </a:r>
            <a:r>
              <a:rPr kumimoji="1" lang="en-US" altLang="zh-CN" sz="1200" b="0" i="0" kern="1200" dirty="0">
                <a:solidFill>
                  <a:schemeClr val="tx1"/>
                </a:solidFill>
                <a:effectLst/>
                <a:latin typeface="Times New Roman" pitchFamily="18" charset="0"/>
                <a:ea typeface="宋体" pitchFamily="2" charset="-122"/>
                <a:cs typeface="+mn-cs"/>
              </a:rPr>
              <a:t>object</a:t>
            </a:r>
            <a:r>
              <a:rPr kumimoji="1" lang="zh-CN" altLang="en-US" sz="1200" b="0" i="0" kern="1200" dirty="0">
                <a:solidFill>
                  <a:schemeClr val="tx1"/>
                </a:solidFill>
                <a:effectLst/>
                <a:latin typeface="Times New Roman" pitchFamily="18" charset="0"/>
                <a:ea typeface="宋体" pitchFamily="2" charset="-122"/>
                <a:cs typeface="+mn-cs"/>
              </a:rPr>
              <a:t>都会被映射到一个</a:t>
            </a:r>
            <a:r>
              <a:rPr kumimoji="1" lang="en-US" altLang="zh-CN" sz="1200" b="0" i="0" kern="1200" dirty="0">
                <a:solidFill>
                  <a:schemeClr val="tx1"/>
                </a:solidFill>
                <a:effectLst/>
                <a:latin typeface="Times New Roman" pitchFamily="18" charset="0"/>
                <a:ea typeface="宋体" pitchFamily="2" charset="-122"/>
                <a:cs typeface="+mn-cs"/>
              </a:rPr>
              <a:t>PG</a:t>
            </a:r>
            <a:r>
              <a:rPr kumimoji="1" lang="zh-CN" altLang="en-US" sz="1200" b="0" i="0" kern="1200" dirty="0">
                <a:solidFill>
                  <a:schemeClr val="tx1"/>
                </a:solidFill>
                <a:effectLst/>
                <a:latin typeface="Times New Roman" pitchFamily="18" charset="0"/>
                <a:ea typeface="宋体" pitchFamily="2" charset="-122"/>
                <a:cs typeface="+mn-cs"/>
              </a:rPr>
              <a:t>中，然后以</a:t>
            </a:r>
            <a:r>
              <a:rPr kumimoji="1" lang="en-US" altLang="zh-CN" sz="1200" b="0" i="0" kern="1200" dirty="0">
                <a:solidFill>
                  <a:schemeClr val="tx1"/>
                </a:solidFill>
                <a:effectLst/>
                <a:latin typeface="Times New Roman" pitchFamily="18" charset="0"/>
                <a:ea typeface="宋体" pitchFamily="2" charset="-122"/>
                <a:cs typeface="+mn-cs"/>
              </a:rPr>
              <a:t>PG</a:t>
            </a:r>
            <a:r>
              <a:rPr kumimoji="1" lang="zh-CN" altLang="en-US" sz="1200" b="0" i="0" kern="1200" dirty="0">
                <a:solidFill>
                  <a:schemeClr val="tx1"/>
                </a:solidFill>
                <a:effectLst/>
                <a:latin typeface="Times New Roman" pitchFamily="18" charset="0"/>
                <a:ea typeface="宋体" pitchFamily="2" charset="-122"/>
                <a:cs typeface="+mn-cs"/>
              </a:rPr>
              <a:t>为单位进行备份以及进一步映射到具体的</a:t>
            </a:r>
            <a:r>
              <a:rPr kumimoji="1" lang="en-US" altLang="zh-CN" sz="1200" b="0" i="0" kern="1200" dirty="0">
                <a:solidFill>
                  <a:schemeClr val="tx1"/>
                </a:solidFill>
                <a:effectLst/>
                <a:latin typeface="Times New Roman" pitchFamily="18" charset="0"/>
                <a:ea typeface="宋体" pitchFamily="2" charset="-122"/>
                <a:cs typeface="+mn-cs"/>
              </a:rPr>
              <a:t>OSD</a:t>
            </a:r>
            <a:r>
              <a:rPr kumimoji="1" lang="zh-CN" altLang="en-US" sz="1200" b="0" i="0" kern="1200" dirty="0">
                <a:solidFill>
                  <a:schemeClr val="tx1"/>
                </a:solidFill>
                <a:effectLst/>
                <a:latin typeface="Times New Roman" pitchFamily="18" charset="0"/>
                <a:ea typeface="宋体" pitchFamily="2" charset="-122"/>
                <a:cs typeface="+mn-cs"/>
              </a:rPr>
              <a:t>上。</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22</a:t>
            </a:fld>
            <a:endParaRPr lang="en-US" altLang="zh-CN"/>
          </a:p>
        </p:txBody>
      </p:sp>
    </p:spTree>
    <p:extLst>
      <p:ext uri="{BB962C8B-B14F-4D97-AF65-F5344CB8AC3E}">
        <p14:creationId xmlns:p14="http://schemas.microsoft.com/office/powerpoint/2010/main" val="2453460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23</a:t>
            </a:fld>
            <a:endParaRPr lang="en-US" altLang="zh-CN"/>
          </a:p>
        </p:txBody>
      </p:sp>
    </p:spTree>
    <p:extLst>
      <p:ext uri="{BB962C8B-B14F-4D97-AF65-F5344CB8AC3E}">
        <p14:creationId xmlns:p14="http://schemas.microsoft.com/office/powerpoint/2010/main" val="2030995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在收到这些上报信息后，</a:t>
            </a:r>
            <a:r>
              <a:rPr kumimoji="1" lang="en-US" altLang="zh-CN" sz="1200" b="0" i="0" kern="1200" dirty="0">
                <a:solidFill>
                  <a:schemeClr val="tx1"/>
                </a:solidFill>
                <a:effectLst/>
                <a:latin typeface="Times New Roman" pitchFamily="18" charset="0"/>
                <a:ea typeface="宋体" pitchFamily="2" charset="-122"/>
                <a:cs typeface="+mn-cs"/>
              </a:rPr>
              <a:t>monitor</a:t>
            </a:r>
            <a:r>
              <a:rPr kumimoji="1" lang="zh-CN" altLang="en-US" sz="1200" b="0" i="0" kern="1200" dirty="0">
                <a:solidFill>
                  <a:schemeClr val="tx1"/>
                </a:solidFill>
                <a:effectLst/>
                <a:latin typeface="Times New Roman" pitchFamily="18" charset="0"/>
                <a:ea typeface="宋体" pitchFamily="2" charset="-122"/>
                <a:cs typeface="+mn-cs"/>
              </a:rPr>
              <a:t>将更新</a:t>
            </a:r>
            <a:r>
              <a:rPr kumimoji="1" lang="en-US" altLang="zh-CN" sz="1200" b="0" i="0" kern="1200" dirty="0">
                <a:solidFill>
                  <a:schemeClr val="tx1"/>
                </a:solidFill>
                <a:effectLst/>
                <a:latin typeface="Times New Roman" pitchFamily="18" charset="0"/>
                <a:ea typeface="宋体" pitchFamily="2" charset="-122"/>
                <a:cs typeface="+mn-cs"/>
              </a:rPr>
              <a:t>cluster map</a:t>
            </a:r>
            <a:r>
              <a:rPr kumimoji="1" lang="zh-CN" altLang="en-US" sz="1200" b="0" i="0" kern="1200" dirty="0">
                <a:solidFill>
                  <a:schemeClr val="tx1"/>
                </a:solidFill>
                <a:effectLst/>
                <a:latin typeface="Times New Roman" pitchFamily="18" charset="0"/>
                <a:ea typeface="宋体" pitchFamily="2" charset="-122"/>
                <a:cs typeface="+mn-cs"/>
              </a:rPr>
              <a:t>信息并加以扩散。</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24</a:t>
            </a:fld>
            <a:endParaRPr lang="en-US" altLang="zh-CN"/>
          </a:p>
        </p:txBody>
      </p:sp>
    </p:spTree>
    <p:extLst>
      <p:ext uri="{BB962C8B-B14F-4D97-AF65-F5344CB8AC3E}">
        <p14:creationId xmlns:p14="http://schemas.microsoft.com/office/powerpoint/2010/main" val="3562096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RADOS</a:t>
            </a:r>
            <a:r>
              <a:rPr lang="zh-CN" altLang="en-US" dirty="0"/>
              <a:t>通过 </a:t>
            </a:r>
            <a:r>
              <a:rPr lang="en-US" altLang="zh-CN" dirty="0"/>
              <a:t>cluster map</a:t>
            </a:r>
            <a:r>
              <a:rPr lang="zh-CN" altLang="en-US" dirty="0"/>
              <a:t>来实现这些，</a:t>
            </a:r>
            <a:r>
              <a:rPr lang="en-US" altLang="zh-CN" dirty="0"/>
              <a:t>cluster map</a:t>
            </a:r>
            <a:r>
              <a:rPr lang="zh-CN" altLang="en-US" dirty="0"/>
              <a:t>会被复制到集群中的所有部分（存储节点、控制节点，甚至是客户端），并且通过怠惰地传播小增量更新而更新。</a:t>
            </a:r>
            <a:r>
              <a:rPr lang="en-US" altLang="zh-CN" dirty="0"/>
              <a:t>cluster map</a:t>
            </a:r>
            <a:r>
              <a:rPr lang="zh-CN" altLang="en-US" dirty="0"/>
              <a:t>中存储了整个集群的数据的分布以及成员。</a:t>
            </a:r>
            <a:endParaRPr lang="en-US" altLang="zh-CN" dirty="0"/>
          </a:p>
          <a:p>
            <a:r>
              <a:rPr lang="zh-CN" altLang="en-US" dirty="0"/>
              <a:t>当因为一些原因，比如设备崩溃、数据迁移等，</a:t>
            </a:r>
            <a:r>
              <a:rPr lang="en-US" altLang="zh-CN" dirty="0"/>
              <a:t>cluster map</a:t>
            </a:r>
            <a:r>
              <a:rPr lang="zh-CN" altLang="en-US" dirty="0"/>
              <a:t>的内容需要改变时，</a:t>
            </a:r>
            <a:r>
              <a:rPr lang="en-US" altLang="zh-CN" dirty="0"/>
              <a:t>cluster map</a:t>
            </a:r>
            <a:r>
              <a:rPr lang="zh-CN" altLang="en-US" dirty="0"/>
              <a:t>的版本号被增加，</a:t>
            </a:r>
            <a:r>
              <a:rPr lang="en-US" altLang="zh-CN" dirty="0"/>
              <a:t>map</a:t>
            </a:r>
            <a:r>
              <a:rPr lang="zh-CN" altLang="en-US" dirty="0"/>
              <a:t>的版本号可以使通信的双方确认自己的</a:t>
            </a:r>
            <a:r>
              <a:rPr lang="en-US" altLang="zh-CN" dirty="0"/>
              <a:t>map</a:t>
            </a:r>
            <a:r>
              <a:rPr lang="zh-CN" altLang="en-US" dirty="0"/>
              <a:t>是否是最新的，版本旧的一方会先将</a:t>
            </a:r>
            <a:r>
              <a:rPr lang="en-US" altLang="zh-CN" dirty="0"/>
              <a:t>map</a:t>
            </a:r>
            <a:r>
              <a:rPr lang="zh-CN" altLang="en-US" dirty="0"/>
              <a:t>更新成对方的</a:t>
            </a:r>
            <a:r>
              <a:rPr lang="en-US" altLang="zh-CN" dirty="0"/>
              <a:t>map</a:t>
            </a:r>
            <a:r>
              <a:rPr lang="zh-CN" altLang="en-US" dirty="0"/>
              <a:t>，然后才会进行后续操作。</a:t>
            </a:r>
          </a:p>
          <a:p>
            <a:r>
              <a:rPr lang="en-US" altLang="zh-CN" dirty="0"/>
              <a:t>cluster map </a:t>
            </a:r>
            <a:r>
              <a:rPr lang="zh-CN" altLang="en-US" dirty="0"/>
              <a:t>还维护了 </a:t>
            </a:r>
            <a:r>
              <a:rPr lang="en-US" altLang="zh-CN" dirty="0"/>
              <a:t>down </a:t>
            </a:r>
            <a:r>
              <a:rPr lang="zh-CN" altLang="en-US" dirty="0"/>
              <a:t>和 </a:t>
            </a:r>
            <a:r>
              <a:rPr lang="en-US" altLang="zh-CN" dirty="0"/>
              <a:t>inactive </a:t>
            </a:r>
            <a:r>
              <a:rPr lang="zh-CN" altLang="en-US" dirty="0"/>
              <a:t>的设备列表，以及一个 </a:t>
            </a:r>
            <a:r>
              <a:rPr lang="en-US" altLang="zh-CN" dirty="0"/>
              <a:t>epoch number</a:t>
            </a:r>
            <a:r>
              <a:rPr lang="zh-CN" altLang="en-US" dirty="0"/>
              <a:t>（纪 元号，表示相对时间），每次 </a:t>
            </a:r>
            <a:r>
              <a:rPr lang="en-US" altLang="zh-CN" dirty="0"/>
              <a:t>OSD cluster map </a:t>
            </a:r>
            <a:r>
              <a:rPr lang="zh-CN" altLang="en-US" dirty="0"/>
              <a:t>都变化，</a:t>
            </a:r>
            <a:r>
              <a:rPr lang="en-US" altLang="zh-CN" dirty="0"/>
              <a:t>epoch </a:t>
            </a:r>
            <a:r>
              <a:rPr lang="zh-CN" altLang="en-US" dirty="0"/>
              <a:t>都会加 </a:t>
            </a:r>
            <a:r>
              <a:rPr lang="en-US" altLang="zh-CN" dirty="0"/>
              <a:t>1</a:t>
            </a:r>
            <a:r>
              <a:rPr lang="zh-CN" altLang="en-US" dirty="0"/>
              <a:t>。 </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25</a:t>
            </a:fld>
            <a:endParaRPr lang="en-US" altLang="zh-CN"/>
          </a:p>
        </p:txBody>
      </p:sp>
    </p:spTree>
    <p:extLst>
      <p:ext uri="{BB962C8B-B14F-4D97-AF65-F5344CB8AC3E}">
        <p14:creationId xmlns:p14="http://schemas.microsoft.com/office/powerpoint/2010/main" val="802033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26</a:t>
            </a:fld>
            <a:endParaRPr lang="en-US" altLang="zh-CN"/>
          </a:p>
        </p:txBody>
      </p:sp>
    </p:spTree>
    <p:extLst>
      <p:ext uri="{BB962C8B-B14F-4D97-AF65-F5344CB8AC3E}">
        <p14:creationId xmlns:p14="http://schemas.microsoft.com/office/powerpoint/2010/main" val="3216981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27</a:t>
            </a:fld>
            <a:endParaRPr lang="en-US" altLang="zh-CN"/>
          </a:p>
        </p:txBody>
      </p:sp>
    </p:spTree>
    <p:extLst>
      <p:ext uri="{BB962C8B-B14F-4D97-AF65-F5344CB8AC3E}">
        <p14:creationId xmlns:p14="http://schemas.microsoft.com/office/powerpoint/2010/main" val="1642183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28</a:t>
            </a:fld>
            <a:endParaRPr lang="en-US" altLang="zh-CN"/>
          </a:p>
        </p:txBody>
      </p:sp>
    </p:spTree>
    <p:extLst>
      <p:ext uri="{BB962C8B-B14F-4D97-AF65-F5344CB8AC3E}">
        <p14:creationId xmlns:p14="http://schemas.microsoft.com/office/powerpoint/2010/main" val="3793137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29</a:t>
            </a:fld>
            <a:endParaRPr lang="en-US" altLang="zh-CN"/>
          </a:p>
        </p:txBody>
      </p:sp>
    </p:spTree>
    <p:extLst>
      <p:ext uri="{BB962C8B-B14F-4D97-AF65-F5344CB8AC3E}">
        <p14:creationId xmlns:p14="http://schemas.microsoft.com/office/powerpoint/2010/main" val="2520474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30</a:t>
            </a:fld>
            <a:endParaRPr lang="en-US" altLang="zh-CN"/>
          </a:p>
        </p:txBody>
      </p:sp>
    </p:spTree>
    <p:extLst>
      <p:ext uri="{BB962C8B-B14F-4D97-AF65-F5344CB8AC3E}">
        <p14:creationId xmlns:p14="http://schemas.microsoft.com/office/powerpoint/2010/main" val="2797377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a:t>
            </a:fld>
            <a:endParaRPr lang="en-US" altLang="zh-CN"/>
          </a:p>
        </p:txBody>
      </p:sp>
    </p:spTree>
    <p:extLst>
      <p:ext uri="{BB962C8B-B14F-4D97-AF65-F5344CB8AC3E}">
        <p14:creationId xmlns:p14="http://schemas.microsoft.com/office/powerpoint/2010/main" val="2490989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31</a:t>
            </a:fld>
            <a:endParaRPr lang="en-US" altLang="zh-CN"/>
          </a:p>
        </p:txBody>
      </p:sp>
    </p:spTree>
    <p:extLst>
      <p:ext uri="{BB962C8B-B14F-4D97-AF65-F5344CB8AC3E}">
        <p14:creationId xmlns:p14="http://schemas.microsoft.com/office/powerpoint/2010/main" val="2014795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32</a:t>
            </a:fld>
            <a:endParaRPr lang="en-US" altLang="zh-CN"/>
          </a:p>
        </p:txBody>
      </p:sp>
    </p:spTree>
    <p:extLst>
      <p:ext uri="{BB962C8B-B14F-4D97-AF65-F5344CB8AC3E}">
        <p14:creationId xmlns:p14="http://schemas.microsoft.com/office/powerpoint/2010/main" val="2750916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33</a:t>
            </a:fld>
            <a:endParaRPr lang="en-US" altLang="zh-CN"/>
          </a:p>
        </p:txBody>
      </p:sp>
    </p:spTree>
    <p:extLst>
      <p:ext uri="{BB962C8B-B14F-4D97-AF65-F5344CB8AC3E}">
        <p14:creationId xmlns:p14="http://schemas.microsoft.com/office/powerpoint/2010/main" val="1135910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pitchFamily="2" charset="-122"/>
                <a:cs typeface="+mn-cs"/>
              </a:rPr>
              <a:t>Ceph MDS</a:t>
            </a:r>
            <a:r>
              <a:rPr kumimoji="1" lang="zh-CN" altLang="en-US" sz="1200" b="0" i="0" kern="1200" dirty="0">
                <a:solidFill>
                  <a:schemeClr val="tx1"/>
                </a:solidFill>
                <a:effectLst/>
                <a:latin typeface="Times New Roman" pitchFamily="18" charset="0"/>
                <a:ea typeface="宋体" pitchFamily="2" charset="-122"/>
                <a:cs typeface="+mn-cs"/>
              </a:rPr>
              <a:t>设计的比较强大，作为一个能存储</a:t>
            </a:r>
            <a:r>
              <a:rPr kumimoji="1" lang="en-US" altLang="zh-CN" sz="1200" b="0" i="0" kern="1200" dirty="0">
                <a:solidFill>
                  <a:schemeClr val="tx1"/>
                </a:solidFill>
                <a:effectLst/>
                <a:latin typeface="Times New Roman" pitchFamily="18" charset="0"/>
                <a:ea typeface="宋体" pitchFamily="2" charset="-122"/>
                <a:cs typeface="+mn-cs"/>
              </a:rPr>
              <a:t>PB</a:t>
            </a:r>
            <a:r>
              <a:rPr kumimoji="1" lang="zh-CN" altLang="en-US" sz="1200" b="0" i="0" kern="1200" dirty="0">
                <a:solidFill>
                  <a:schemeClr val="tx1"/>
                </a:solidFill>
                <a:effectLst/>
                <a:latin typeface="Times New Roman" pitchFamily="18" charset="0"/>
                <a:ea typeface="宋体" pitchFamily="2" charset="-122"/>
                <a:cs typeface="+mn-cs"/>
              </a:rPr>
              <a:t>级数据的文件系统，它充分考虑了对元数据服务器的要求，设计了</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集群。另外也引入了</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的动态子树迁移，</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的热度负载均衡。但也正是这么超前的设计，使得</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集群很难做到稳定，所以目前</a:t>
            </a:r>
            <a:r>
              <a:rPr kumimoji="1" lang="en-US" altLang="zh-CN" sz="1200" b="0" i="0" kern="1200" dirty="0">
                <a:solidFill>
                  <a:schemeClr val="tx1"/>
                </a:solidFill>
                <a:effectLst/>
                <a:latin typeface="Times New Roman" pitchFamily="18" charset="0"/>
                <a:ea typeface="宋体" pitchFamily="2" charset="-122"/>
                <a:cs typeface="+mn-cs"/>
              </a:rPr>
              <a:t>Jewel</a:t>
            </a:r>
            <a:r>
              <a:rPr kumimoji="1" lang="zh-CN" altLang="en-US" sz="1200" b="0" i="0" kern="1200" dirty="0">
                <a:solidFill>
                  <a:schemeClr val="tx1"/>
                </a:solidFill>
                <a:effectLst/>
                <a:latin typeface="Times New Roman" pitchFamily="18" charset="0"/>
                <a:ea typeface="宋体" pitchFamily="2" charset="-122"/>
                <a:cs typeface="+mn-cs"/>
              </a:rPr>
              <a:t>版本里默认还是单</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实例，用户可配置主从</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实例，提高可用性。 但在未来，</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集群的这些属性都将稳定下来，为我们提供超强的元数据管理性能。</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上图描述了</a:t>
            </a:r>
            <a:r>
              <a:rPr kumimoji="1" lang="en-US" altLang="zh-CN" sz="1200" b="0" i="0" kern="1200" dirty="0">
                <a:solidFill>
                  <a:schemeClr val="tx1"/>
                </a:solidFill>
                <a:effectLst/>
                <a:latin typeface="Times New Roman" pitchFamily="18" charset="0"/>
                <a:ea typeface="宋体" pitchFamily="2" charset="-122"/>
                <a:cs typeface="+mn-cs"/>
              </a:rPr>
              <a:t>CephFS</a:t>
            </a:r>
            <a:r>
              <a:rPr kumimoji="1" lang="zh-CN" altLang="en-US" sz="1200" b="0" i="0" kern="1200" dirty="0">
                <a:solidFill>
                  <a:schemeClr val="tx1"/>
                </a:solidFill>
                <a:effectLst/>
                <a:latin typeface="Times New Roman" pitchFamily="18" charset="0"/>
                <a:ea typeface="宋体" pitchFamily="2" charset="-122"/>
                <a:cs typeface="+mn-cs"/>
              </a:rPr>
              <a:t>的</a:t>
            </a:r>
            <a:r>
              <a:rPr kumimoji="1" lang="en-US" altLang="zh-CN" sz="1200" b="0" i="0" kern="1200" dirty="0">
                <a:solidFill>
                  <a:schemeClr val="tx1"/>
                </a:solidFill>
                <a:effectLst/>
                <a:latin typeface="Times New Roman" pitchFamily="18" charset="0"/>
                <a:ea typeface="宋体" pitchFamily="2" charset="-122"/>
                <a:cs typeface="+mn-cs"/>
              </a:rPr>
              <a:t>Dynamic subtree partition</a:t>
            </a:r>
            <a:r>
              <a:rPr kumimoji="1" lang="zh-CN" altLang="en-US" sz="1200" b="0" i="0" kern="1200" dirty="0">
                <a:solidFill>
                  <a:schemeClr val="tx1"/>
                </a:solidFill>
                <a:effectLst/>
                <a:latin typeface="Times New Roman" pitchFamily="18" charset="0"/>
                <a:ea typeface="宋体" pitchFamily="2" charset="-122"/>
                <a:cs typeface="+mn-cs"/>
              </a:rPr>
              <a:t>功能，它支持目录分片在多个</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之间服务，并支持基于</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负载均衡的动态迁移。</a:t>
            </a:r>
          </a:p>
          <a:p>
            <a:r>
              <a:rPr kumimoji="1" lang="en-US" altLang="zh-CN" sz="1200" b="0" i="0" kern="1200" dirty="0">
                <a:solidFill>
                  <a:schemeClr val="tx1"/>
                </a:solidFill>
                <a:effectLst/>
                <a:latin typeface="Times New Roman" pitchFamily="18" charset="0"/>
                <a:ea typeface="宋体" pitchFamily="2" charset="-122"/>
                <a:cs typeface="+mn-cs"/>
              </a:rPr>
              <a:t>Client</a:t>
            </a:r>
            <a:r>
              <a:rPr kumimoji="1" lang="zh-CN" altLang="en-US" sz="1200" b="0" i="0" kern="1200" dirty="0">
                <a:solidFill>
                  <a:schemeClr val="tx1"/>
                </a:solidFill>
                <a:effectLst/>
                <a:latin typeface="Times New Roman" pitchFamily="18" charset="0"/>
                <a:ea typeface="宋体" pitchFamily="2" charset="-122"/>
                <a:cs typeface="+mn-cs"/>
              </a:rPr>
              <a:t>跟</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通信后，会缓存对应的“目录</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映射关系，这样</a:t>
            </a:r>
            <a:r>
              <a:rPr kumimoji="1" lang="en-US" altLang="zh-CN" sz="1200" b="0" i="0" kern="1200" dirty="0">
                <a:solidFill>
                  <a:schemeClr val="tx1"/>
                </a:solidFill>
                <a:effectLst/>
                <a:latin typeface="Times New Roman" pitchFamily="18" charset="0"/>
                <a:ea typeface="宋体" pitchFamily="2" charset="-122"/>
                <a:cs typeface="+mn-cs"/>
              </a:rPr>
              <a:t>Client</a:t>
            </a:r>
            <a:r>
              <a:rPr kumimoji="1" lang="zh-CN" altLang="en-US" sz="1200" b="0" i="0" kern="1200" dirty="0">
                <a:solidFill>
                  <a:schemeClr val="tx1"/>
                </a:solidFill>
                <a:effectLst/>
                <a:latin typeface="Times New Roman" pitchFamily="18" charset="0"/>
                <a:ea typeface="宋体" pitchFamily="2" charset="-122"/>
                <a:cs typeface="+mn-cs"/>
              </a:rPr>
              <a:t>任何时候都知道从哪个</a:t>
            </a:r>
            <a:r>
              <a:rPr kumimoji="1" lang="en-US" altLang="zh-CN" sz="1200" b="0" i="0" kern="1200" dirty="0">
                <a:solidFill>
                  <a:schemeClr val="tx1"/>
                </a:solidFill>
                <a:effectLst/>
                <a:latin typeface="Times New Roman" pitchFamily="18" charset="0"/>
                <a:ea typeface="宋体" pitchFamily="2" charset="-122"/>
                <a:cs typeface="+mn-cs"/>
              </a:rPr>
              <a:t>MDS</a:t>
            </a:r>
            <a:r>
              <a:rPr kumimoji="1" lang="zh-CN" altLang="en-US" sz="1200" b="0" i="0" kern="1200" dirty="0">
                <a:solidFill>
                  <a:schemeClr val="tx1"/>
                </a:solidFill>
                <a:effectLst/>
                <a:latin typeface="Times New Roman" pitchFamily="18" charset="0"/>
                <a:ea typeface="宋体" pitchFamily="2" charset="-122"/>
                <a:cs typeface="+mn-cs"/>
              </a:rPr>
              <a:t>上获取对应的元数据信息。</a:t>
            </a:r>
          </a:p>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34</a:t>
            </a:fld>
            <a:endParaRPr lang="en-US" altLang="zh-CN"/>
          </a:p>
        </p:txBody>
      </p:sp>
    </p:spTree>
    <p:extLst>
      <p:ext uri="{BB962C8B-B14F-4D97-AF65-F5344CB8AC3E}">
        <p14:creationId xmlns:p14="http://schemas.microsoft.com/office/powerpoint/2010/main" val="3905727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35</a:t>
            </a:fld>
            <a:endParaRPr lang="en-US" altLang="zh-CN"/>
          </a:p>
        </p:txBody>
      </p:sp>
    </p:spTree>
    <p:extLst>
      <p:ext uri="{BB962C8B-B14F-4D97-AF65-F5344CB8AC3E}">
        <p14:creationId xmlns:p14="http://schemas.microsoft.com/office/powerpoint/2010/main" val="3370977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36</a:t>
            </a:fld>
            <a:endParaRPr lang="en-US" altLang="zh-CN"/>
          </a:p>
        </p:txBody>
      </p:sp>
    </p:spTree>
    <p:extLst>
      <p:ext uri="{BB962C8B-B14F-4D97-AF65-F5344CB8AC3E}">
        <p14:creationId xmlns:p14="http://schemas.microsoft.com/office/powerpoint/2010/main" val="786566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pitchFamily="2" charset="-122"/>
                <a:cs typeface="+mn-cs"/>
              </a:rPr>
              <a:t>Kernel</a:t>
            </a:r>
            <a:r>
              <a:rPr kumimoji="1" lang="zh-CN" altLang="en-US" sz="1200" b="0" i="0" kern="1200" dirty="0">
                <a:solidFill>
                  <a:schemeClr val="tx1"/>
                </a:solidFill>
                <a:effectLst/>
                <a:latin typeface="Times New Roman" pitchFamily="18" charset="0"/>
                <a:ea typeface="宋体" pitchFamily="2" charset="-122"/>
                <a:cs typeface="+mn-cs"/>
              </a:rPr>
              <a:t>中</a:t>
            </a:r>
            <a:r>
              <a:rPr kumimoji="1" lang="en-US" altLang="zh-CN" sz="1200" b="0" i="0" kern="1200" dirty="0" err="1">
                <a:solidFill>
                  <a:schemeClr val="tx1"/>
                </a:solidFill>
                <a:effectLst/>
                <a:latin typeface="Times New Roman" pitchFamily="18" charset="0"/>
                <a:ea typeface="宋体" pitchFamily="2" charset="-122"/>
                <a:cs typeface="+mn-cs"/>
              </a:rPr>
              <a:t>ceph</a:t>
            </a:r>
            <a:r>
              <a:rPr kumimoji="1" lang="zh-CN" altLang="en-US" sz="1200" b="0" i="0" kern="1200" dirty="0">
                <a:solidFill>
                  <a:schemeClr val="tx1"/>
                </a:solidFill>
                <a:effectLst/>
                <a:latin typeface="Times New Roman" pitchFamily="18" charset="0"/>
                <a:ea typeface="宋体" pitchFamily="2" charset="-122"/>
                <a:cs typeface="+mn-cs"/>
              </a:rPr>
              <a:t>的客户端源码在</a:t>
            </a:r>
            <a:r>
              <a:rPr kumimoji="1" lang="en-US" altLang="zh-CN" sz="1200" b="0" i="0" kern="1200" dirty="0">
                <a:solidFill>
                  <a:schemeClr val="tx1"/>
                </a:solidFill>
                <a:effectLst/>
                <a:latin typeface="Times New Roman" pitchFamily="18" charset="0"/>
                <a:ea typeface="宋体" pitchFamily="2" charset="-122"/>
                <a:cs typeface="+mn-cs"/>
              </a:rPr>
              <a:t>fs/</a:t>
            </a:r>
            <a:r>
              <a:rPr kumimoji="1" lang="en-US" altLang="zh-CN" sz="1200" b="0" i="0" kern="1200" dirty="0" err="1">
                <a:solidFill>
                  <a:schemeClr val="tx1"/>
                </a:solidFill>
                <a:effectLst/>
                <a:latin typeface="Times New Roman" pitchFamily="18" charset="0"/>
                <a:ea typeface="宋体" pitchFamily="2" charset="-122"/>
                <a:cs typeface="+mn-cs"/>
              </a:rPr>
              <a:t>ceph</a:t>
            </a:r>
            <a:r>
              <a:rPr kumimoji="1" lang="zh-CN" altLang="en-US" sz="1200" b="0" i="0" kern="1200" dirty="0">
                <a:solidFill>
                  <a:schemeClr val="tx1"/>
                </a:solidFill>
                <a:effectLst/>
                <a:latin typeface="Times New Roman" pitchFamily="18" charset="0"/>
                <a:ea typeface="宋体" pitchFamily="2" charset="-122"/>
                <a:cs typeface="+mn-cs"/>
              </a:rPr>
              <a:t>中，文档操作接口由</a:t>
            </a:r>
            <a:r>
              <a:rPr kumimoji="1" lang="en-US" altLang="zh-CN" sz="1200" b="0" i="0" kern="1200" dirty="0" err="1">
                <a:solidFill>
                  <a:schemeClr val="tx1"/>
                </a:solidFill>
                <a:effectLst/>
                <a:latin typeface="Times New Roman" pitchFamily="18" charset="0"/>
                <a:ea typeface="宋体" pitchFamily="2" charset="-122"/>
                <a:cs typeface="+mn-cs"/>
              </a:rPr>
              <a:t>ceph_file_fops</a:t>
            </a:r>
            <a:r>
              <a:rPr kumimoji="1" lang="zh-CN" altLang="en-US" sz="1200" b="0" i="0" kern="1200" dirty="0">
                <a:solidFill>
                  <a:schemeClr val="tx1"/>
                </a:solidFill>
                <a:effectLst/>
                <a:latin typeface="Times New Roman" pitchFamily="18" charset="0"/>
                <a:ea typeface="宋体" pitchFamily="2" charset="-122"/>
                <a:cs typeface="+mn-cs"/>
              </a:rPr>
              <a:t>定义。</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37</a:t>
            </a:fld>
            <a:endParaRPr lang="en-US" altLang="zh-CN"/>
          </a:p>
        </p:txBody>
      </p:sp>
    </p:spTree>
    <p:extLst>
      <p:ext uri="{BB962C8B-B14F-4D97-AF65-F5344CB8AC3E}">
        <p14:creationId xmlns:p14="http://schemas.microsoft.com/office/powerpoint/2010/main" val="2107381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这两种挂载方式的本质差别是，前者须要有</a:t>
            </a:r>
            <a:r>
              <a:rPr kumimoji="1" lang="en-US" altLang="zh-CN" sz="1200" b="0" i="0" kern="1200" dirty="0">
                <a:solidFill>
                  <a:schemeClr val="tx1"/>
                </a:solidFill>
                <a:effectLst/>
                <a:latin typeface="Times New Roman" pitchFamily="18" charset="0"/>
                <a:ea typeface="宋体" pitchFamily="2" charset="-122"/>
                <a:cs typeface="+mn-cs"/>
              </a:rPr>
              <a:t>Linux</a:t>
            </a:r>
            <a:r>
              <a:rPr kumimoji="1" lang="zh-CN" altLang="en-US" sz="1200" b="0" i="0" kern="1200" dirty="0">
                <a:solidFill>
                  <a:schemeClr val="tx1"/>
                </a:solidFill>
                <a:effectLst/>
                <a:latin typeface="Times New Roman" pitchFamily="18" charset="0"/>
                <a:ea typeface="宋体" pitchFamily="2" charset="-122"/>
                <a:cs typeface="+mn-cs"/>
              </a:rPr>
              <a:t>内核的支持。而后者仅仅是工作在</a:t>
            </a:r>
            <a:r>
              <a:rPr kumimoji="1" lang="en-US" altLang="zh-CN" sz="1200" b="0" i="0" kern="1200" dirty="0">
                <a:solidFill>
                  <a:schemeClr val="tx1"/>
                </a:solidFill>
                <a:effectLst/>
                <a:latin typeface="Times New Roman" pitchFamily="18" charset="0"/>
                <a:ea typeface="宋体" pitchFamily="2" charset="-122"/>
                <a:cs typeface="+mn-cs"/>
              </a:rPr>
              <a:t>Linux</a:t>
            </a:r>
            <a:r>
              <a:rPr kumimoji="1" lang="zh-CN" altLang="en-US" sz="1200" b="0" i="0" kern="1200" dirty="0">
                <a:solidFill>
                  <a:schemeClr val="tx1"/>
                </a:solidFill>
                <a:effectLst/>
                <a:latin typeface="Times New Roman" pitchFamily="18" charset="0"/>
                <a:ea typeface="宋体" pitchFamily="2" charset="-122"/>
                <a:cs typeface="+mn-cs"/>
              </a:rPr>
              <a:t>上的一个应用软件。</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这里主要介绍的是基于</a:t>
            </a:r>
            <a:r>
              <a:rPr kumimoji="1" lang="en-US" altLang="zh-CN" sz="1200" b="0" i="0" kern="1200" dirty="0">
                <a:solidFill>
                  <a:schemeClr val="tx1"/>
                </a:solidFill>
                <a:effectLst/>
                <a:latin typeface="Times New Roman" pitchFamily="18" charset="0"/>
                <a:ea typeface="宋体" pitchFamily="2" charset="-122"/>
                <a:cs typeface="+mn-cs"/>
              </a:rPr>
              <a:t>Linux</a:t>
            </a:r>
            <a:r>
              <a:rPr kumimoji="1" lang="zh-CN" altLang="en-US" sz="1200" b="0" i="0" kern="1200" dirty="0">
                <a:solidFill>
                  <a:schemeClr val="tx1"/>
                </a:solidFill>
                <a:effectLst/>
                <a:latin typeface="Times New Roman" pitchFamily="18" charset="0"/>
                <a:ea typeface="宋体" pitchFamily="2" charset="-122"/>
                <a:cs typeface="+mn-cs"/>
              </a:rPr>
              <a:t>内核的</a:t>
            </a:r>
            <a:r>
              <a:rPr kumimoji="1" lang="en-US" altLang="zh-CN" sz="1200" b="0" i="0" kern="1200" dirty="0">
                <a:solidFill>
                  <a:schemeClr val="tx1"/>
                </a:solidFill>
                <a:effectLst/>
                <a:latin typeface="Times New Roman" pitchFamily="18" charset="0"/>
                <a:ea typeface="宋体" pitchFamily="2" charset="-122"/>
                <a:cs typeface="+mn-cs"/>
              </a:rPr>
              <a:t>mount</a:t>
            </a:r>
            <a:r>
              <a:rPr kumimoji="1" lang="zh-CN" altLang="en-US" sz="1200" b="0" i="0" kern="1200" dirty="0">
                <a:solidFill>
                  <a:schemeClr val="tx1"/>
                </a:solidFill>
                <a:effectLst/>
                <a:latin typeface="Times New Roman" pitchFamily="18" charset="0"/>
                <a:ea typeface="宋体" pitchFamily="2" charset="-122"/>
                <a:cs typeface="+mn-cs"/>
              </a:rPr>
              <a:t>命令</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en-US" altLang="zh-CN" sz="1200" b="0" i="0" kern="1200" dirty="0" err="1">
                <a:solidFill>
                  <a:schemeClr val="tx1"/>
                </a:solidFill>
                <a:effectLst/>
                <a:latin typeface="Times New Roman" pitchFamily="18" charset="0"/>
                <a:ea typeface="宋体" pitchFamily="2" charset="-122"/>
                <a:cs typeface="+mn-cs"/>
              </a:rPr>
              <a:t>ksys_mount</a:t>
            </a:r>
            <a:r>
              <a:rPr kumimoji="1" lang="zh-CN" altLang="en-US" sz="1200" b="0" i="0" kern="1200" dirty="0">
                <a:solidFill>
                  <a:schemeClr val="tx1"/>
                </a:solidFill>
                <a:effectLst/>
                <a:latin typeface="Times New Roman" pitchFamily="18" charset="0"/>
                <a:ea typeface="宋体" pitchFamily="2" charset="-122"/>
                <a:cs typeface="+mn-cs"/>
              </a:rPr>
              <a:t>函数很简单，</a:t>
            </a:r>
            <a:r>
              <a:rPr kumimoji="1" lang="en-US" altLang="zh-CN" sz="1200" b="0" i="0" kern="1200" dirty="0" err="1">
                <a:solidFill>
                  <a:schemeClr val="tx1"/>
                </a:solidFill>
                <a:effectLst/>
                <a:latin typeface="Times New Roman" pitchFamily="18" charset="0"/>
                <a:ea typeface="宋体" pitchFamily="2" charset="-122"/>
                <a:cs typeface="+mn-cs"/>
              </a:rPr>
              <a:t>copy_mount_string</a:t>
            </a:r>
            <a:r>
              <a:rPr kumimoji="1" lang="zh-CN" altLang="en-US" sz="1200" b="0" i="0" kern="1200" dirty="0">
                <a:solidFill>
                  <a:schemeClr val="tx1"/>
                </a:solidFill>
                <a:effectLst/>
                <a:latin typeface="Times New Roman" pitchFamily="18" charset="0"/>
                <a:ea typeface="宋体" pitchFamily="2" charset="-122"/>
                <a:cs typeface="+mn-cs"/>
              </a:rPr>
              <a:t>将用户层的内容拷贝到内核层（至于</a:t>
            </a:r>
            <a:r>
              <a:rPr kumimoji="1" lang="en-US" altLang="zh-CN" sz="1200" b="0" i="0" kern="1200" dirty="0" err="1">
                <a:solidFill>
                  <a:schemeClr val="tx1"/>
                </a:solidFill>
                <a:effectLst/>
                <a:latin typeface="Times New Roman" pitchFamily="18" charset="0"/>
                <a:ea typeface="宋体" pitchFamily="2" charset="-122"/>
                <a:cs typeface="+mn-cs"/>
              </a:rPr>
              <a:t>dir_name</a:t>
            </a:r>
            <a:r>
              <a:rPr kumimoji="1" lang="zh-CN" altLang="en-US" sz="1200" b="0" i="0" kern="1200" dirty="0">
                <a:solidFill>
                  <a:schemeClr val="tx1"/>
                </a:solidFill>
                <a:effectLst/>
                <a:latin typeface="Times New Roman" pitchFamily="18" charset="0"/>
                <a:ea typeface="宋体" pitchFamily="2" charset="-122"/>
                <a:cs typeface="+mn-cs"/>
              </a:rPr>
              <a:t>为什么没有被这样处理我们下面再说），然后就是调用</a:t>
            </a:r>
            <a:r>
              <a:rPr kumimoji="1" lang="en-US" altLang="zh-CN" sz="1200" b="0" i="0" kern="1200" dirty="0" err="1">
                <a:solidFill>
                  <a:schemeClr val="tx1"/>
                </a:solidFill>
                <a:effectLst/>
                <a:latin typeface="Times New Roman" pitchFamily="18" charset="0"/>
                <a:ea typeface="宋体" pitchFamily="2" charset="-122"/>
                <a:cs typeface="+mn-cs"/>
              </a:rPr>
              <a:t>do_mount</a:t>
            </a:r>
            <a:r>
              <a:rPr kumimoji="1" lang="zh-CN" altLang="en-US" sz="1200" b="0" i="0" kern="1200" dirty="0">
                <a:solidFill>
                  <a:schemeClr val="tx1"/>
                </a:solidFill>
                <a:effectLst/>
                <a:latin typeface="Times New Roman" pitchFamily="18" charset="0"/>
                <a:ea typeface="宋体" pitchFamily="2" charset="-122"/>
                <a:cs typeface="+mn-cs"/>
              </a:rPr>
              <a:t>做下面的工作</a:t>
            </a:r>
            <a:r>
              <a:rPr kumimoji="1" lang="zh-CN" altLang="en-US" sz="1200" b="0" i="1" kern="1200" dirty="0">
                <a:solidFill>
                  <a:schemeClr val="tx1"/>
                </a:solidFill>
                <a:effectLst/>
                <a:latin typeface="Times New Roman" pitchFamily="18" charset="0"/>
                <a:ea typeface="宋体" pitchFamily="2" charset="-122"/>
                <a:cs typeface="+mn-cs"/>
              </a:rPr>
              <a:t>。</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38</a:t>
            </a:fld>
            <a:endParaRPr lang="en-US" altLang="zh-CN"/>
          </a:p>
        </p:txBody>
      </p:sp>
    </p:spTree>
    <p:extLst>
      <p:ext uri="{BB962C8B-B14F-4D97-AF65-F5344CB8AC3E}">
        <p14:creationId xmlns:p14="http://schemas.microsoft.com/office/powerpoint/2010/main" val="2823878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从</a:t>
            </a:r>
            <a:r>
              <a:rPr kumimoji="1" lang="en-US" altLang="zh-CN" sz="1200" b="0" i="0" kern="1200" dirty="0" err="1">
                <a:solidFill>
                  <a:schemeClr val="tx1"/>
                </a:solidFill>
                <a:effectLst/>
                <a:latin typeface="Times New Roman" pitchFamily="18" charset="0"/>
                <a:ea typeface="宋体" pitchFamily="2" charset="-122"/>
                <a:cs typeface="+mn-cs"/>
              </a:rPr>
              <a:t>do_mount</a:t>
            </a:r>
            <a:r>
              <a:rPr kumimoji="1" lang="zh-CN" altLang="en-US" sz="1200" b="0" i="0" kern="1200" dirty="0">
                <a:solidFill>
                  <a:schemeClr val="tx1"/>
                </a:solidFill>
                <a:effectLst/>
                <a:latin typeface="Times New Roman" pitchFamily="18" charset="0"/>
                <a:ea typeface="宋体" pitchFamily="2" charset="-122"/>
                <a:cs typeface="+mn-cs"/>
              </a:rPr>
              <a:t>的代码可以它主要就是：</a:t>
            </a:r>
          </a:p>
          <a:p>
            <a:r>
              <a:rPr kumimoji="1" lang="zh-CN" altLang="en-US" sz="1200" b="0" i="0" kern="1200" dirty="0">
                <a:solidFill>
                  <a:schemeClr val="tx1"/>
                </a:solidFill>
                <a:effectLst/>
                <a:latin typeface="Times New Roman" pitchFamily="18" charset="0"/>
                <a:ea typeface="宋体" pitchFamily="2" charset="-122"/>
                <a:cs typeface="+mn-cs"/>
              </a:rPr>
              <a:t>将</a:t>
            </a:r>
            <a:r>
              <a:rPr kumimoji="1" lang="en-US" altLang="zh-CN" sz="1200" b="0" i="0" kern="1200" dirty="0" err="1">
                <a:solidFill>
                  <a:schemeClr val="tx1"/>
                </a:solidFill>
                <a:effectLst/>
                <a:latin typeface="Times New Roman" pitchFamily="18" charset="0"/>
                <a:ea typeface="宋体" pitchFamily="2" charset="-122"/>
                <a:cs typeface="+mn-cs"/>
              </a:rPr>
              <a:t>dir_name</a:t>
            </a:r>
            <a:r>
              <a:rPr kumimoji="1" lang="zh-CN" altLang="en-US" sz="1200" b="0" i="0" kern="1200" dirty="0">
                <a:solidFill>
                  <a:schemeClr val="tx1"/>
                </a:solidFill>
                <a:effectLst/>
                <a:latin typeface="Times New Roman" pitchFamily="18" charset="0"/>
                <a:ea typeface="宋体" pitchFamily="2" charset="-122"/>
                <a:cs typeface="+mn-cs"/>
              </a:rPr>
              <a:t>解析为</a:t>
            </a:r>
            <a:r>
              <a:rPr kumimoji="1" lang="en-US" altLang="zh-CN" sz="1200" b="0" i="0" kern="1200" dirty="0">
                <a:solidFill>
                  <a:schemeClr val="tx1"/>
                </a:solidFill>
                <a:effectLst/>
                <a:latin typeface="Times New Roman" pitchFamily="18" charset="0"/>
                <a:ea typeface="宋体" pitchFamily="2" charset="-122"/>
                <a:cs typeface="+mn-cs"/>
              </a:rPr>
              <a:t>path</a:t>
            </a:r>
            <a:r>
              <a:rPr kumimoji="1" lang="zh-CN" altLang="en-US" sz="1200" b="0" i="0" kern="1200" dirty="0">
                <a:solidFill>
                  <a:schemeClr val="tx1"/>
                </a:solidFill>
                <a:effectLst/>
                <a:latin typeface="Times New Roman" pitchFamily="18" charset="0"/>
                <a:ea typeface="宋体" pitchFamily="2" charset="-122"/>
                <a:cs typeface="+mn-cs"/>
              </a:rPr>
              <a:t>格式到内核</a:t>
            </a:r>
          </a:p>
          <a:p>
            <a:r>
              <a:rPr kumimoji="1" lang="zh-CN" altLang="en-US" sz="1200" b="0" i="0" kern="1200" dirty="0">
                <a:solidFill>
                  <a:schemeClr val="tx1"/>
                </a:solidFill>
                <a:effectLst/>
                <a:latin typeface="Times New Roman" pitchFamily="18" charset="0"/>
                <a:ea typeface="宋体" pitchFamily="2" charset="-122"/>
                <a:cs typeface="+mn-cs"/>
              </a:rPr>
              <a:t>一路解析</a:t>
            </a:r>
            <a:r>
              <a:rPr kumimoji="1" lang="en-US" altLang="zh-CN" sz="1200" b="0" i="0" kern="1200" dirty="0">
                <a:solidFill>
                  <a:schemeClr val="tx1"/>
                </a:solidFill>
                <a:effectLst/>
                <a:latin typeface="Times New Roman" pitchFamily="18" charset="0"/>
                <a:ea typeface="宋体" pitchFamily="2" charset="-122"/>
                <a:cs typeface="+mn-cs"/>
              </a:rPr>
              <a:t>flags</a:t>
            </a:r>
            <a:r>
              <a:rPr kumimoji="1" lang="zh-CN" altLang="en-US" sz="1200" b="0" i="0" kern="1200" dirty="0">
                <a:solidFill>
                  <a:schemeClr val="tx1"/>
                </a:solidFill>
                <a:effectLst/>
                <a:latin typeface="Times New Roman" pitchFamily="18" charset="0"/>
                <a:ea typeface="宋体" pitchFamily="2" charset="-122"/>
                <a:cs typeface="+mn-cs"/>
              </a:rPr>
              <a:t>位表，将</a:t>
            </a:r>
            <a:r>
              <a:rPr kumimoji="1" lang="en-US" altLang="zh-CN" sz="1200" b="0" i="0" kern="1200" dirty="0">
                <a:solidFill>
                  <a:schemeClr val="tx1"/>
                </a:solidFill>
                <a:effectLst/>
                <a:latin typeface="Times New Roman" pitchFamily="18" charset="0"/>
                <a:ea typeface="宋体" pitchFamily="2" charset="-122"/>
                <a:cs typeface="+mn-cs"/>
              </a:rPr>
              <a:t>flags</a:t>
            </a:r>
            <a:r>
              <a:rPr kumimoji="1" lang="zh-CN" altLang="en-US" sz="1200" b="0" i="0" kern="1200" dirty="0">
                <a:solidFill>
                  <a:schemeClr val="tx1"/>
                </a:solidFill>
                <a:effectLst/>
                <a:latin typeface="Times New Roman" pitchFamily="18" charset="0"/>
                <a:ea typeface="宋体" pitchFamily="2" charset="-122"/>
                <a:cs typeface="+mn-cs"/>
              </a:rPr>
              <a:t>拆分位</a:t>
            </a:r>
            <a:r>
              <a:rPr kumimoji="1" lang="en-US" altLang="zh-CN" sz="1200" b="0" i="0" kern="1200" dirty="0" err="1">
                <a:solidFill>
                  <a:schemeClr val="tx1"/>
                </a:solidFill>
                <a:effectLst/>
                <a:latin typeface="Times New Roman" pitchFamily="18" charset="0"/>
                <a:ea typeface="宋体" pitchFamily="2" charset="-122"/>
                <a:cs typeface="+mn-cs"/>
              </a:rPr>
              <a:t>mnt_flags</a:t>
            </a:r>
            <a:r>
              <a:rPr kumimoji="1" lang="zh-CN" altLang="en-US" sz="1200" b="0" i="0" kern="1200" dirty="0">
                <a:solidFill>
                  <a:schemeClr val="tx1"/>
                </a:solidFill>
                <a:effectLst/>
                <a:latin typeface="Times New Roman" pitchFamily="18" charset="0"/>
                <a:ea typeface="宋体" pitchFamily="2" charset="-122"/>
                <a:cs typeface="+mn-cs"/>
              </a:rPr>
              <a:t>和</a:t>
            </a:r>
            <a:r>
              <a:rPr kumimoji="1" lang="en-US" altLang="zh-CN" sz="1200" b="0" i="0" kern="1200" dirty="0" err="1">
                <a:solidFill>
                  <a:schemeClr val="tx1"/>
                </a:solidFill>
                <a:effectLst/>
                <a:latin typeface="Times New Roman" pitchFamily="18" charset="0"/>
                <a:ea typeface="宋体" pitchFamily="2" charset="-122"/>
                <a:cs typeface="+mn-cs"/>
              </a:rPr>
              <a:t>sb_flags</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根据</a:t>
            </a:r>
            <a:r>
              <a:rPr kumimoji="1" lang="en-US" altLang="zh-CN" sz="1200" b="0" i="0" kern="1200" dirty="0">
                <a:solidFill>
                  <a:schemeClr val="tx1"/>
                </a:solidFill>
                <a:effectLst/>
                <a:latin typeface="Times New Roman" pitchFamily="18" charset="0"/>
                <a:ea typeface="宋体" pitchFamily="2" charset="-122"/>
                <a:cs typeface="+mn-cs"/>
              </a:rPr>
              <a:t>flags</a:t>
            </a:r>
            <a:r>
              <a:rPr kumimoji="1" lang="zh-CN" altLang="en-US" sz="1200" b="0" i="0" kern="1200" dirty="0">
                <a:solidFill>
                  <a:schemeClr val="tx1"/>
                </a:solidFill>
                <a:effectLst/>
                <a:latin typeface="Times New Roman" pitchFamily="18" charset="0"/>
                <a:ea typeface="宋体" pitchFamily="2" charset="-122"/>
                <a:cs typeface="+mn-cs"/>
              </a:rPr>
              <a:t>中的标记，决定下面做哪一个</a:t>
            </a:r>
            <a:r>
              <a:rPr kumimoji="1" lang="en-US" altLang="zh-CN" sz="1200" b="0" i="0" kern="1200" dirty="0">
                <a:solidFill>
                  <a:schemeClr val="tx1"/>
                </a:solidFill>
                <a:effectLst/>
                <a:latin typeface="Times New Roman" pitchFamily="18" charset="0"/>
                <a:ea typeface="宋体" pitchFamily="2" charset="-122"/>
                <a:cs typeface="+mn-cs"/>
              </a:rPr>
              <a:t>mount</a:t>
            </a:r>
            <a:r>
              <a:rPr kumimoji="1" lang="zh-CN" altLang="en-US" sz="1200" b="0" i="0" kern="1200" dirty="0">
                <a:solidFill>
                  <a:schemeClr val="tx1"/>
                </a:solidFill>
                <a:effectLst/>
                <a:latin typeface="Times New Roman" pitchFamily="18" charset="0"/>
                <a:ea typeface="宋体" pitchFamily="2" charset="-122"/>
                <a:cs typeface="+mn-cs"/>
              </a:rPr>
              <a:t>操作。</a:t>
            </a:r>
            <a:r>
              <a:rPr lang="zh-CN" altLang="en-US" dirty="0"/>
              <a:t>默认情况下为</a:t>
            </a:r>
            <a:r>
              <a:rPr lang="en-US" altLang="zh-CN" dirty="0" err="1"/>
              <a:t>do_new_mount</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39</a:t>
            </a:fld>
            <a:endParaRPr lang="en-US" altLang="zh-CN"/>
          </a:p>
        </p:txBody>
      </p:sp>
    </p:spTree>
    <p:extLst>
      <p:ext uri="{BB962C8B-B14F-4D97-AF65-F5344CB8AC3E}">
        <p14:creationId xmlns:p14="http://schemas.microsoft.com/office/powerpoint/2010/main" val="2950427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40</a:t>
            </a:fld>
            <a:endParaRPr lang="en-US" altLang="zh-CN"/>
          </a:p>
        </p:txBody>
      </p:sp>
    </p:spTree>
    <p:extLst>
      <p:ext uri="{BB962C8B-B14F-4D97-AF65-F5344CB8AC3E}">
        <p14:creationId xmlns:p14="http://schemas.microsoft.com/office/powerpoint/2010/main" val="301256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a:t>
            </a:fld>
            <a:endParaRPr lang="en-US" altLang="zh-CN"/>
          </a:p>
        </p:txBody>
      </p:sp>
    </p:spTree>
    <p:extLst>
      <p:ext uri="{BB962C8B-B14F-4D97-AF65-F5344CB8AC3E}">
        <p14:creationId xmlns:p14="http://schemas.microsoft.com/office/powerpoint/2010/main" val="3107655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41</a:t>
            </a:fld>
            <a:endParaRPr lang="en-US" altLang="zh-CN"/>
          </a:p>
        </p:txBody>
      </p:sp>
    </p:spTree>
    <p:extLst>
      <p:ext uri="{BB962C8B-B14F-4D97-AF65-F5344CB8AC3E}">
        <p14:creationId xmlns:p14="http://schemas.microsoft.com/office/powerpoint/2010/main" val="680935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42</a:t>
            </a:fld>
            <a:endParaRPr lang="en-US" altLang="zh-CN"/>
          </a:p>
        </p:txBody>
      </p:sp>
    </p:spTree>
    <p:extLst>
      <p:ext uri="{BB962C8B-B14F-4D97-AF65-F5344CB8AC3E}">
        <p14:creationId xmlns:p14="http://schemas.microsoft.com/office/powerpoint/2010/main" val="1400467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43</a:t>
            </a:fld>
            <a:endParaRPr lang="en-US" altLang="zh-CN"/>
          </a:p>
        </p:txBody>
      </p:sp>
    </p:spTree>
    <p:extLst>
      <p:ext uri="{BB962C8B-B14F-4D97-AF65-F5344CB8AC3E}">
        <p14:creationId xmlns:p14="http://schemas.microsoft.com/office/powerpoint/2010/main" val="3363709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44</a:t>
            </a:fld>
            <a:endParaRPr lang="en-US" altLang="zh-CN"/>
          </a:p>
        </p:txBody>
      </p:sp>
    </p:spTree>
    <p:extLst>
      <p:ext uri="{BB962C8B-B14F-4D97-AF65-F5344CB8AC3E}">
        <p14:creationId xmlns:p14="http://schemas.microsoft.com/office/powerpoint/2010/main" val="2090773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45</a:t>
            </a:fld>
            <a:endParaRPr lang="en-US" altLang="zh-CN"/>
          </a:p>
        </p:txBody>
      </p:sp>
    </p:spTree>
    <p:extLst>
      <p:ext uri="{BB962C8B-B14F-4D97-AF65-F5344CB8AC3E}">
        <p14:creationId xmlns:p14="http://schemas.microsoft.com/office/powerpoint/2010/main" val="3360554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pitchFamily="2" charset="-122"/>
                <a:cs typeface="+mn-cs"/>
              </a:rPr>
              <a:t>每当上层通过</a:t>
            </a:r>
            <a:r>
              <a:rPr kumimoji="1" lang="en-US" altLang="zh-CN" sz="1200" b="0" i="0" kern="1200" dirty="0" err="1">
                <a:solidFill>
                  <a:schemeClr val="tx1"/>
                </a:solidFill>
                <a:effectLst/>
                <a:latin typeface="Times New Roman" pitchFamily="18" charset="0"/>
                <a:ea typeface="宋体" pitchFamily="2" charset="-122"/>
                <a:cs typeface="+mn-cs"/>
              </a:rPr>
              <a:t>ceph_con_init</a:t>
            </a:r>
            <a:r>
              <a:rPr kumimoji="1" lang="zh-CN" altLang="en-US" sz="1200" b="0" i="0" kern="1200" dirty="0">
                <a:solidFill>
                  <a:schemeClr val="tx1"/>
                </a:solidFill>
                <a:effectLst/>
                <a:latin typeface="Times New Roman" pitchFamily="18" charset="0"/>
                <a:ea typeface="宋体" pitchFamily="2" charset="-122"/>
                <a:cs typeface="+mn-cs"/>
              </a:rPr>
              <a:t>创建一个</a:t>
            </a:r>
            <a:r>
              <a:rPr kumimoji="1" lang="en-US" altLang="zh-CN" sz="1200" b="0" i="0" kern="1200" dirty="0" err="1">
                <a:solidFill>
                  <a:schemeClr val="tx1"/>
                </a:solidFill>
                <a:effectLst/>
                <a:latin typeface="Times New Roman" pitchFamily="18" charset="0"/>
                <a:ea typeface="宋体" pitchFamily="2" charset="-122"/>
                <a:cs typeface="+mn-cs"/>
              </a:rPr>
              <a:t>ceph_connection</a:t>
            </a:r>
            <a:r>
              <a:rPr kumimoji="1" lang="zh-CN" altLang="en-US" sz="1200" b="0" i="0" kern="1200" dirty="0">
                <a:solidFill>
                  <a:schemeClr val="tx1"/>
                </a:solidFill>
                <a:effectLst/>
                <a:latin typeface="Times New Roman" pitchFamily="18" charset="0"/>
                <a:ea typeface="宋体" pitchFamily="2" charset="-122"/>
                <a:cs typeface="+mn-cs"/>
              </a:rPr>
              <a:t>对象</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对底层</a:t>
            </a:r>
            <a:r>
              <a:rPr kumimoji="1" lang="en-US" altLang="zh-CN" sz="1200" b="0" i="0" kern="1200" dirty="0">
                <a:solidFill>
                  <a:schemeClr val="tx1"/>
                </a:solidFill>
                <a:effectLst/>
                <a:latin typeface="Times New Roman" pitchFamily="18" charset="0"/>
                <a:ea typeface="宋体" pitchFamily="2" charset="-122"/>
                <a:cs typeface="+mn-cs"/>
              </a:rPr>
              <a:t>TCP</a:t>
            </a:r>
            <a:r>
              <a:rPr kumimoji="1" lang="zh-CN" altLang="en-US" sz="1200" b="0" i="0" kern="1200" dirty="0">
                <a:solidFill>
                  <a:schemeClr val="tx1"/>
                </a:solidFill>
                <a:effectLst/>
                <a:latin typeface="Times New Roman" pitchFamily="18" charset="0"/>
                <a:ea typeface="宋体" pitchFamily="2" charset="-122"/>
                <a:cs typeface="+mn-cs"/>
              </a:rPr>
              <a:t>连接的封装，含有自身的状态变化</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并调用</a:t>
            </a:r>
            <a:r>
              <a:rPr kumimoji="1" lang="en-US" altLang="zh-CN" sz="1200" b="0" i="0" kern="1200" dirty="0" err="1">
                <a:solidFill>
                  <a:schemeClr val="tx1"/>
                </a:solidFill>
                <a:effectLst/>
                <a:latin typeface="Times New Roman" pitchFamily="18" charset="0"/>
                <a:ea typeface="宋体" pitchFamily="2" charset="-122"/>
                <a:cs typeface="+mn-cs"/>
              </a:rPr>
              <a:t>ceph_con_open</a:t>
            </a:r>
            <a:r>
              <a:rPr kumimoji="1" lang="zh-CN" altLang="en-US" sz="1200" b="0" i="0" kern="1200" dirty="0">
                <a:solidFill>
                  <a:schemeClr val="tx1"/>
                </a:solidFill>
                <a:effectLst/>
                <a:latin typeface="Times New Roman" pitchFamily="18" charset="0"/>
                <a:ea typeface="宋体" pitchFamily="2" charset="-122"/>
                <a:cs typeface="+mn-cs"/>
              </a:rPr>
              <a:t>打开该连接后</a:t>
            </a:r>
            <a:r>
              <a:rPr kumimoji="1" lang="en-US" altLang="zh-CN" sz="1200" b="0" i="0" kern="1200" dirty="0">
                <a:solidFill>
                  <a:schemeClr val="tx1"/>
                </a:solidFill>
                <a:effectLst/>
                <a:latin typeface="Times New Roman" pitchFamily="18" charset="0"/>
                <a:ea typeface="宋体" pitchFamily="2" charset="-122"/>
                <a:cs typeface="+mn-cs"/>
              </a:rPr>
              <a:t>(</a:t>
            </a:r>
            <a:r>
              <a:rPr kumimoji="1" lang="zh-CN" altLang="en-US" sz="1200" b="0" i="0" kern="1200" dirty="0">
                <a:solidFill>
                  <a:schemeClr val="tx1"/>
                </a:solidFill>
                <a:effectLst/>
                <a:latin typeface="Times New Roman" pitchFamily="18" charset="0"/>
                <a:ea typeface="宋体" pitchFamily="2" charset="-122"/>
                <a:cs typeface="+mn-cs"/>
              </a:rPr>
              <a:t>连接状态变为</a:t>
            </a:r>
            <a:r>
              <a:rPr kumimoji="1" lang="en-US" altLang="zh-CN" sz="1200" b="0" i="0" kern="1200" dirty="0">
                <a:solidFill>
                  <a:schemeClr val="tx1"/>
                </a:solidFill>
                <a:effectLst/>
                <a:latin typeface="Times New Roman" pitchFamily="18" charset="0"/>
                <a:ea typeface="宋体" pitchFamily="2" charset="-122"/>
                <a:cs typeface="+mn-cs"/>
              </a:rPr>
              <a:t>PREOPEN)</a:t>
            </a:r>
            <a:r>
              <a:rPr kumimoji="1" lang="zh-CN" altLang="en-US" sz="1200" b="0" i="0" kern="1200" dirty="0">
                <a:solidFill>
                  <a:schemeClr val="tx1"/>
                </a:solidFill>
                <a:effectLst/>
                <a:latin typeface="Times New Roman" pitchFamily="18" charset="0"/>
                <a:ea typeface="宋体" pitchFamily="2" charset="-122"/>
                <a:cs typeface="+mn-cs"/>
              </a:rPr>
              <a:t>，就会在内核工作队列中添加一项新的任务，并对该任务进行一次调度，其入口函数为</a:t>
            </a:r>
            <a:r>
              <a:rPr kumimoji="1" lang="en-US" altLang="zh-CN" sz="1200" b="0" i="0" kern="1200" dirty="0" err="1">
                <a:solidFill>
                  <a:schemeClr val="tx1"/>
                </a:solidFill>
                <a:effectLst/>
                <a:latin typeface="Times New Roman" pitchFamily="18" charset="0"/>
                <a:ea typeface="宋体" pitchFamily="2" charset="-122"/>
                <a:cs typeface="+mn-cs"/>
              </a:rPr>
              <a:t>con_work</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46</a:t>
            </a:fld>
            <a:endParaRPr lang="en-US" altLang="zh-CN"/>
          </a:p>
        </p:txBody>
      </p:sp>
    </p:spTree>
    <p:extLst>
      <p:ext uri="{BB962C8B-B14F-4D97-AF65-F5344CB8AC3E}">
        <p14:creationId xmlns:p14="http://schemas.microsoft.com/office/powerpoint/2010/main" val="2678200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err="1">
                <a:solidFill>
                  <a:schemeClr val="tx1"/>
                </a:solidFill>
                <a:effectLst/>
                <a:latin typeface="Times New Roman" pitchFamily="18" charset="0"/>
                <a:ea typeface="宋体" pitchFamily="2" charset="-122"/>
                <a:cs typeface="+mn-cs"/>
              </a:rPr>
              <a:t>conection</a:t>
            </a:r>
            <a:r>
              <a:rPr kumimoji="1" lang="en-US" altLang="zh-CN" sz="1200" b="0" i="0" kern="1200" dirty="0">
                <a:solidFill>
                  <a:schemeClr val="tx1"/>
                </a:solidFill>
                <a:effectLst/>
                <a:latin typeface="Times New Roman" pitchFamily="18" charset="0"/>
                <a:ea typeface="宋体" pitchFamily="2" charset="-122"/>
                <a:cs typeface="+mn-cs"/>
              </a:rPr>
              <a:t> worker</a:t>
            </a:r>
            <a:r>
              <a:rPr kumimoji="1" lang="zh-CN" altLang="en-US" sz="1200" b="0" i="0" kern="1200" dirty="0">
                <a:solidFill>
                  <a:schemeClr val="tx1"/>
                </a:solidFill>
                <a:effectLst/>
                <a:latin typeface="Times New Roman" pitchFamily="18" charset="0"/>
                <a:ea typeface="宋体" pitchFamily="2" charset="-122"/>
                <a:cs typeface="+mn-cs"/>
              </a:rPr>
              <a:t>首次被调度时进入</a:t>
            </a:r>
            <a:r>
              <a:rPr kumimoji="1" lang="en-US" altLang="zh-CN" sz="1200" b="0" i="0" kern="1200" dirty="0">
                <a:solidFill>
                  <a:schemeClr val="tx1"/>
                </a:solidFill>
                <a:effectLst/>
                <a:latin typeface="Times New Roman" pitchFamily="18" charset="0"/>
                <a:ea typeface="宋体" pitchFamily="2" charset="-122"/>
                <a:cs typeface="+mn-cs"/>
              </a:rPr>
              <a:t>socket</a:t>
            </a:r>
            <a:r>
              <a:rPr kumimoji="1" lang="zh-CN" altLang="en-US" sz="1200" b="0" i="0" kern="1200" dirty="0">
                <a:solidFill>
                  <a:schemeClr val="tx1"/>
                </a:solidFill>
                <a:effectLst/>
                <a:latin typeface="Times New Roman" pitchFamily="18" charset="0"/>
                <a:ea typeface="宋体" pitchFamily="2" charset="-122"/>
                <a:cs typeface="+mn-cs"/>
              </a:rPr>
              <a:t>连接阶段，完成的主要工作是建立</a:t>
            </a:r>
            <a:r>
              <a:rPr kumimoji="1" lang="en-US" altLang="zh-CN" sz="1200" b="0" i="0" kern="1200" dirty="0">
                <a:solidFill>
                  <a:schemeClr val="tx1"/>
                </a:solidFill>
                <a:effectLst/>
                <a:latin typeface="Times New Roman" pitchFamily="18" charset="0"/>
                <a:ea typeface="宋体" pitchFamily="2" charset="-122"/>
                <a:cs typeface="+mn-cs"/>
              </a:rPr>
              <a:t>TCP socket</a:t>
            </a:r>
            <a:r>
              <a:rPr kumimoji="1" lang="zh-CN" altLang="en-US" sz="1200" b="0" i="0" kern="1200" dirty="0">
                <a:solidFill>
                  <a:schemeClr val="tx1"/>
                </a:solidFill>
                <a:effectLst/>
                <a:latin typeface="Times New Roman" pitchFamily="18" charset="0"/>
                <a:ea typeface="宋体" pitchFamily="2" charset="-122"/>
                <a:cs typeface="+mn-cs"/>
              </a:rPr>
              <a:t>连接，并将</a:t>
            </a:r>
            <a:r>
              <a:rPr kumimoji="1" lang="en-US" altLang="zh-CN" sz="1200" b="0" i="0" kern="1200" dirty="0" err="1">
                <a:solidFill>
                  <a:schemeClr val="tx1"/>
                </a:solidFill>
                <a:effectLst/>
                <a:latin typeface="Times New Roman" pitchFamily="18" charset="0"/>
                <a:ea typeface="宋体" pitchFamily="2" charset="-122"/>
                <a:cs typeface="+mn-cs"/>
              </a:rPr>
              <a:t>ceph_connection</a:t>
            </a:r>
            <a:r>
              <a:rPr kumimoji="1" lang="zh-CN" altLang="en-US" sz="1200" b="0" i="0" kern="1200" dirty="0">
                <a:solidFill>
                  <a:schemeClr val="tx1"/>
                </a:solidFill>
                <a:effectLst/>
                <a:latin typeface="Times New Roman" pitchFamily="18" charset="0"/>
                <a:ea typeface="宋体" pitchFamily="2" charset="-122"/>
                <a:cs typeface="+mn-cs"/>
              </a:rPr>
              <a:t>的状态置为</a:t>
            </a:r>
            <a:r>
              <a:rPr kumimoji="1" lang="en-US" altLang="zh-CN" sz="1200" b="0" i="0" kern="1200" dirty="0">
                <a:solidFill>
                  <a:schemeClr val="tx1"/>
                </a:solidFill>
                <a:effectLst/>
                <a:latin typeface="Times New Roman" pitchFamily="18" charset="0"/>
                <a:ea typeface="宋体" pitchFamily="2" charset="-122"/>
                <a:cs typeface="+mn-cs"/>
              </a:rPr>
              <a:t>CONNECTING</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47</a:t>
            </a:fld>
            <a:endParaRPr lang="en-US" altLang="zh-CN"/>
          </a:p>
        </p:txBody>
      </p:sp>
    </p:spTree>
    <p:extLst>
      <p:ext uri="{BB962C8B-B14F-4D97-AF65-F5344CB8AC3E}">
        <p14:creationId xmlns:p14="http://schemas.microsoft.com/office/powerpoint/2010/main" val="673115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pitchFamily="2" charset="-122"/>
                <a:cs typeface="+mn-cs"/>
              </a:rPr>
              <a:t>socket</a:t>
            </a:r>
            <a:r>
              <a:rPr kumimoji="1" lang="zh-CN" altLang="en-US" sz="1200" b="0" i="0" kern="1200" dirty="0">
                <a:solidFill>
                  <a:schemeClr val="tx1"/>
                </a:solidFill>
                <a:effectLst/>
                <a:latin typeface="Times New Roman" pitchFamily="18" charset="0"/>
                <a:ea typeface="宋体" pitchFamily="2" charset="-122"/>
                <a:cs typeface="+mn-cs"/>
              </a:rPr>
              <a:t>连接阶段最后，中间会有一个协商阶段，向服务端发送了客户端的</a:t>
            </a:r>
            <a:r>
              <a:rPr kumimoji="1" lang="en-US" altLang="zh-CN" sz="1200" b="0" i="0" kern="1200" dirty="0">
                <a:solidFill>
                  <a:schemeClr val="tx1"/>
                </a:solidFill>
                <a:effectLst/>
                <a:latin typeface="Times New Roman" pitchFamily="18" charset="0"/>
                <a:ea typeface="宋体" pitchFamily="2" charset="-122"/>
                <a:cs typeface="+mn-cs"/>
              </a:rPr>
              <a:t>banner</a:t>
            </a:r>
            <a:r>
              <a:rPr kumimoji="1" lang="zh-CN" altLang="en-US" sz="1200" b="0" i="0" kern="1200" dirty="0">
                <a:solidFill>
                  <a:schemeClr val="tx1"/>
                </a:solidFill>
                <a:effectLst/>
                <a:latin typeface="Times New Roman" pitchFamily="18" charset="0"/>
                <a:ea typeface="宋体" pitchFamily="2" charset="-122"/>
                <a:cs typeface="+mn-cs"/>
              </a:rPr>
              <a:t>，并等待服务端回复</a:t>
            </a:r>
            <a:r>
              <a:rPr kumimoji="1" lang="en-US" altLang="zh-CN" sz="1200" b="0" i="0" kern="1200" dirty="0">
                <a:solidFill>
                  <a:schemeClr val="tx1"/>
                </a:solidFill>
                <a:effectLst/>
                <a:latin typeface="Times New Roman" pitchFamily="18" charset="0"/>
                <a:ea typeface="宋体" pitchFamily="2" charset="-122"/>
                <a:cs typeface="+mn-cs"/>
              </a:rPr>
              <a:t>banner</a:t>
            </a:r>
            <a:r>
              <a:rPr kumimoji="1" lang="zh-CN" altLang="en-US" sz="1200" b="0" i="0" kern="1200" dirty="0">
                <a:solidFill>
                  <a:schemeClr val="tx1"/>
                </a:solidFill>
                <a:effectLst/>
                <a:latin typeface="Times New Roman" pitchFamily="18" charset="0"/>
                <a:ea typeface="宋体" pitchFamily="2" charset="-122"/>
                <a:cs typeface="+mn-cs"/>
              </a:rPr>
              <a:t>。当收到服务端回复</a:t>
            </a:r>
            <a:r>
              <a:rPr kumimoji="1" lang="en-US" altLang="zh-CN" sz="1200" b="0" i="0" kern="1200" dirty="0">
                <a:solidFill>
                  <a:schemeClr val="tx1"/>
                </a:solidFill>
                <a:effectLst/>
                <a:latin typeface="Times New Roman" pitchFamily="18" charset="0"/>
                <a:ea typeface="宋体" pitchFamily="2" charset="-122"/>
                <a:cs typeface="+mn-cs"/>
              </a:rPr>
              <a:t>banner</a:t>
            </a:r>
            <a:r>
              <a:rPr kumimoji="1" lang="zh-CN" altLang="en-US" sz="1200" b="0" i="0" kern="1200" dirty="0">
                <a:solidFill>
                  <a:schemeClr val="tx1"/>
                </a:solidFill>
                <a:effectLst/>
                <a:latin typeface="Times New Roman" pitchFamily="18" charset="0"/>
                <a:ea typeface="宋体" pitchFamily="2" charset="-122"/>
                <a:cs typeface="+mn-cs"/>
              </a:rPr>
              <a:t>后，</a:t>
            </a:r>
            <a:r>
              <a:rPr kumimoji="1" lang="en-US" altLang="zh-CN" sz="1200" b="0" i="0" kern="1200" dirty="0">
                <a:solidFill>
                  <a:schemeClr val="tx1"/>
                </a:solidFill>
                <a:effectLst/>
                <a:latin typeface="Times New Roman" pitchFamily="18" charset="0"/>
                <a:ea typeface="宋体" pitchFamily="2" charset="-122"/>
                <a:cs typeface="+mn-cs"/>
              </a:rPr>
              <a:t>connection worker</a:t>
            </a:r>
            <a:r>
              <a:rPr kumimoji="1" lang="zh-CN" altLang="en-US" sz="1200" b="0" i="0" kern="1200" dirty="0">
                <a:solidFill>
                  <a:schemeClr val="tx1"/>
                </a:solidFill>
                <a:effectLst/>
                <a:latin typeface="Times New Roman" pitchFamily="18" charset="0"/>
                <a:ea typeface="宋体" pitchFamily="2" charset="-122"/>
                <a:cs typeface="+mn-cs"/>
              </a:rPr>
              <a:t>再次被唤醒，此时主要完成客户端与服务端的信息协商，收到服务端的协商消息后，</a:t>
            </a:r>
            <a:r>
              <a:rPr kumimoji="1" lang="en-US" altLang="zh-CN" sz="1200" b="0" i="0" kern="1200" dirty="0">
                <a:solidFill>
                  <a:schemeClr val="tx1"/>
                </a:solidFill>
                <a:effectLst/>
                <a:latin typeface="Times New Roman" pitchFamily="18" charset="0"/>
                <a:ea typeface="宋体" pitchFamily="2" charset="-122"/>
                <a:cs typeface="+mn-cs"/>
              </a:rPr>
              <a:t>connection worker</a:t>
            </a:r>
            <a:r>
              <a:rPr kumimoji="1" lang="zh-CN" altLang="en-US" sz="1200" b="0" i="0" kern="1200" dirty="0">
                <a:solidFill>
                  <a:schemeClr val="tx1"/>
                </a:solidFill>
                <a:effectLst/>
                <a:latin typeface="Times New Roman" pitchFamily="18" charset="0"/>
                <a:ea typeface="宋体" pitchFamily="2" charset="-122"/>
                <a:cs typeface="+mn-cs"/>
              </a:rPr>
              <a:t>再次被唤醒，进行服务端协商消息的处理并进入正常打开阶段可收发消息。</a:t>
            </a:r>
            <a:endParaRPr kumimoji="1" lang="en-US" altLang="zh-CN" sz="1200" b="0" i="0" kern="1200" dirty="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48</a:t>
            </a:fld>
            <a:endParaRPr lang="en-US" altLang="zh-CN"/>
          </a:p>
        </p:txBody>
      </p:sp>
    </p:spTree>
    <p:extLst>
      <p:ext uri="{BB962C8B-B14F-4D97-AF65-F5344CB8AC3E}">
        <p14:creationId xmlns:p14="http://schemas.microsoft.com/office/powerpoint/2010/main" val="29097551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当标志位为</a:t>
            </a:r>
            <a:r>
              <a:rPr kumimoji="1" lang="en-US" altLang="zh-CN" sz="1200" b="0" i="0" kern="1200" dirty="0">
                <a:solidFill>
                  <a:schemeClr val="tx1"/>
                </a:solidFill>
                <a:effectLst/>
                <a:latin typeface="Times New Roman" pitchFamily="18" charset="0"/>
                <a:ea typeface="宋体" pitchFamily="2" charset="-122"/>
                <a:cs typeface="+mn-cs"/>
              </a:rPr>
              <a:t>READY</a:t>
            </a:r>
            <a:r>
              <a:rPr kumimoji="1" lang="zh-CN" altLang="en-US" sz="1200" b="0" i="0" kern="1200" dirty="0">
                <a:solidFill>
                  <a:schemeClr val="tx1"/>
                </a:solidFill>
                <a:effectLst/>
                <a:latin typeface="Times New Roman" pitchFamily="18" charset="0"/>
                <a:ea typeface="宋体" pitchFamily="2" charset="-122"/>
                <a:cs typeface="+mn-cs"/>
              </a:rPr>
              <a:t>代表准备好接收具体的</a:t>
            </a:r>
            <a:r>
              <a:rPr kumimoji="1" lang="en-US" altLang="zh-CN" sz="1200" b="0" i="0" kern="1200" dirty="0">
                <a:solidFill>
                  <a:schemeClr val="tx1"/>
                </a:solidFill>
                <a:effectLst/>
                <a:latin typeface="Times New Roman" pitchFamily="18" charset="0"/>
                <a:ea typeface="宋体" pitchFamily="2" charset="-122"/>
                <a:cs typeface="+mn-cs"/>
              </a:rPr>
              <a:t>tag</a:t>
            </a:r>
            <a:r>
              <a:rPr kumimoji="1" lang="zh-CN" altLang="en-US" sz="1200" b="0" i="0" kern="1200" dirty="0">
                <a:solidFill>
                  <a:schemeClr val="tx1"/>
                </a:solidFill>
                <a:effectLst/>
                <a:latin typeface="Times New Roman" pitchFamily="18" charset="0"/>
                <a:ea typeface="宋体" pitchFamily="2" charset="-122"/>
                <a:cs typeface="+mn-cs"/>
              </a:rPr>
              <a:t>内容</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49</a:t>
            </a:fld>
            <a:endParaRPr lang="en-US" altLang="zh-CN"/>
          </a:p>
        </p:txBody>
      </p:sp>
    </p:spTree>
    <p:extLst>
      <p:ext uri="{BB962C8B-B14F-4D97-AF65-F5344CB8AC3E}">
        <p14:creationId xmlns:p14="http://schemas.microsoft.com/office/powerpoint/2010/main" val="4039374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50</a:t>
            </a:fld>
            <a:endParaRPr lang="en-US" altLang="zh-CN"/>
          </a:p>
        </p:txBody>
      </p:sp>
    </p:spTree>
    <p:extLst>
      <p:ext uri="{BB962C8B-B14F-4D97-AF65-F5344CB8AC3E}">
        <p14:creationId xmlns:p14="http://schemas.microsoft.com/office/powerpoint/2010/main" val="4123542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pitchFamily="2" charset="-122"/>
                <a:cs typeface="+mn-cs"/>
              </a:rPr>
              <a:t>理解</a:t>
            </a:r>
            <a:r>
              <a:rPr kumimoji="1" lang="en-US" altLang="zh-CN" sz="1200" b="0" i="0" kern="1200" dirty="0">
                <a:solidFill>
                  <a:schemeClr val="tx1"/>
                </a:solidFill>
                <a:effectLst/>
                <a:latin typeface="Times New Roman" pitchFamily="18" charset="0"/>
                <a:ea typeface="宋体" pitchFamily="2" charset="-122"/>
                <a:cs typeface="+mn-cs"/>
              </a:rPr>
              <a:t>Ceph</a:t>
            </a:r>
            <a:r>
              <a:rPr kumimoji="1" lang="zh-CN" altLang="en-US" sz="1200" b="0" i="0" kern="1200" dirty="0">
                <a:solidFill>
                  <a:schemeClr val="tx1"/>
                </a:solidFill>
                <a:effectLst/>
                <a:latin typeface="Times New Roman" pitchFamily="18" charset="0"/>
                <a:ea typeface="宋体" pitchFamily="2" charset="-122"/>
                <a:cs typeface="+mn-cs"/>
              </a:rPr>
              <a:t>的设计思想，首先还是要了解</a:t>
            </a:r>
            <a:r>
              <a:rPr kumimoji="1" lang="en-US" altLang="zh-CN" sz="1200" b="0" i="0" kern="1200" dirty="0">
                <a:solidFill>
                  <a:schemeClr val="tx1"/>
                </a:solidFill>
                <a:effectLst/>
                <a:latin typeface="Times New Roman" pitchFamily="18" charset="0"/>
                <a:ea typeface="宋体" pitchFamily="2" charset="-122"/>
                <a:cs typeface="+mn-cs"/>
              </a:rPr>
              <a:t>Sage</a:t>
            </a:r>
            <a:r>
              <a:rPr kumimoji="1" lang="zh-CN" altLang="en-US" sz="1200" b="0" i="0" kern="1200" dirty="0">
                <a:solidFill>
                  <a:schemeClr val="tx1"/>
                </a:solidFill>
                <a:effectLst/>
                <a:latin typeface="Times New Roman" pitchFamily="18" charset="0"/>
                <a:ea typeface="宋体" pitchFamily="2" charset="-122"/>
                <a:cs typeface="+mn-cs"/>
              </a:rPr>
              <a:t>设计</a:t>
            </a:r>
            <a:r>
              <a:rPr kumimoji="1" lang="en-US" altLang="zh-CN" sz="1200" b="0" i="0" kern="1200" dirty="0">
                <a:solidFill>
                  <a:schemeClr val="tx1"/>
                </a:solidFill>
                <a:effectLst/>
                <a:latin typeface="Times New Roman" pitchFamily="18" charset="0"/>
                <a:ea typeface="宋体" pitchFamily="2" charset="-122"/>
                <a:cs typeface="+mn-cs"/>
              </a:rPr>
              <a:t>Ceph</a:t>
            </a:r>
            <a:r>
              <a:rPr kumimoji="1" lang="zh-CN" altLang="en-US" sz="1200" b="0" i="0" kern="1200" dirty="0">
                <a:solidFill>
                  <a:schemeClr val="tx1"/>
                </a:solidFill>
                <a:effectLst/>
                <a:latin typeface="Times New Roman" pitchFamily="18" charset="0"/>
                <a:ea typeface="宋体" pitchFamily="2" charset="-122"/>
                <a:cs typeface="+mn-cs"/>
              </a:rPr>
              <a:t>时所针对的目标应用场景，换言之，“做这东西的目的是啥？”</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事实上，</a:t>
            </a:r>
            <a:r>
              <a:rPr kumimoji="1" lang="en-US" altLang="zh-CN" sz="1200" b="0" i="0" kern="1200" dirty="0">
                <a:solidFill>
                  <a:schemeClr val="tx1"/>
                </a:solidFill>
                <a:effectLst/>
                <a:latin typeface="Times New Roman" pitchFamily="18" charset="0"/>
                <a:ea typeface="宋体" pitchFamily="2" charset="-122"/>
                <a:cs typeface="+mn-cs"/>
              </a:rPr>
              <a:t>Ceph</a:t>
            </a:r>
            <a:r>
              <a:rPr kumimoji="1" lang="zh-CN" altLang="en-US" sz="1200" b="0" i="0" kern="1200" dirty="0">
                <a:solidFill>
                  <a:schemeClr val="tx1"/>
                </a:solidFill>
                <a:effectLst/>
                <a:latin typeface="Times New Roman" pitchFamily="18" charset="0"/>
                <a:ea typeface="宋体" pitchFamily="2" charset="-122"/>
                <a:cs typeface="+mn-cs"/>
              </a:rPr>
              <a:t>最初针对的目标应用场景，就是大规模的、分布式的存储系统。所谓“大规模”和“分布式”，是指至少能够承载</a:t>
            </a:r>
            <a:r>
              <a:rPr kumimoji="1" lang="en-US" altLang="zh-CN" sz="1200" b="0" i="0" kern="1200" dirty="0">
                <a:solidFill>
                  <a:schemeClr val="tx1"/>
                </a:solidFill>
                <a:effectLst/>
                <a:latin typeface="Times New Roman" pitchFamily="18" charset="0"/>
                <a:ea typeface="宋体" pitchFamily="2" charset="-122"/>
                <a:cs typeface="+mn-cs"/>
              </a:rPr>
              <a:t>PB</a:t>
            </a:r>
            <a:r>
              <a:rPr kumimoji="1" lang="zh-CN" altLang="en-US" sz="1200" b="0" i="0" kern="1200" dirty="0">
                <a:solidFill>
                  <a:schemeClr val="tx1"/>
                </a:solidFill>
                <a:effectLst/>
                <a:latin typeface="Times New Roman" pitchFamily="18" charset="0"/>
                <a:ea typeface="宋体" pitchFamily="2" charset="-122"/>
                <a:cs typeface="+mn-cs"/>
              </a:rPr>
              <a:t>级别的数据，并且由成千上万的存储节点组成。</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在</a:t>
            </a:r>
            <a:r>
              <a:rPr kumimoji="1" lang="en-US" altLang="zh-CN" sz="1200" b="0" i="0" kern="1200" dirty="0">
                <a:solidFill>
                  <a:schemeClr val="tx1"/>
                </a:solidFill>
                <a:effectLst/>
                <a:latin typeface="Times New Roman" pitchFamily="18" charset="0"/>
                <a:ea typeface="宋体" pitchFamily="2" charset="-122"/>
                <a:cs typeface="+mn-cs"/>
              </a:rPr>
              <a:t>Sage</a:t>
            </a:r>
            <a:r>
              <a:rPr kumimoji="1" lang="zh-CN" altLang="en-US" sz="1200" b="0" i="0" kern="1200" dirty="0">
                <a:solidFill>
                  <a:schemeClr val="tx1"/>
                </a:solidFill>
                <a:effectLst/>
                <a:latin typeface="Times New Roman" pitchFamily="18" charset="0"/>
                <a:ea typeface="宋体" pitchFamily="2" charset="-122"/>
                <a:cs typeface="+mn-cs"/>
              </a:rPr>
              <a:t>的思想中，对于这样一个大规模的存储系统，是不能以静态的眼光来看待的。对于其动态特性，可以概括为如下三个“变化”：</a:t>
            </a:r>
            <a:endParaRPr kumimoji="1" lang="en-US" altLang="zh-CN" sz="1200" b="0" i="0" kern="1200" dirty="0">
              <a:solidFill>
                <a:schemeClr val="tx1"/>
              </a:solidFill>
              <a:effectLst/>
              <a:latin typeface="Times New Roman" pitchFamily="18" charset="0"/>
              <a:ea typeface="宋体" pitchFamily="2" charset="-122"/>
              <a:cs typeface="+mn-cs"/>
            </a:endParaRPr>
          </a:p>
          <a:p>
            <a:r>
              <a:rPr kumimoji="1" lang="zh-CN" altLang="en-US" sz="1200" b="0" i="0" kern="1200" dirty="0">
                <a:solidFill>
                  <a:schemeClr val="tx1"/>
                </a:solidFill>
                <a:effectLst/>
                <a:latin typeface="Times New Roman" pitchFamily="18" charset="0"/>
                <a:ea typeface="宋体" pitchFamily="2" charset="-122"/>
                <a:cs typeface="+mn-cs"/>
              </a:rPr>
              <a:t>上述三个“变化”就是</a:t>
            </a:r>
            <a:r>
              <a:rPr kumimoji="1" lang="en-US" altLang="zh-CN" sz="1200" b="0" i="0" kern="1200" dirty="0">
                <a:solidFill>
                  <a:schemeClr val="tx1"/>
                </a:solidFill>
                <a:effectLst/>
                <a:latin typeface="Times New Roman" pitchFamily="18" charset="0"/>
                <a:ea typeface="宋体" pitchFamily="2" charset="-122"/>
                <a:cs typeface="+mn-cs"/>
              </a:rPr>
              <a:t>Ceph</a:t>
            </a:r>
            <a:r>
              <a:rPr kumimoji="1" lang="zh-CN" altLang="en-US" sz="1200" b="0" i="0" kern="1200" dirty="0">
                <a:solidFill>
                  <a:schemeClr val="tx1"/>
                </a:solidFill>
                <a:effectLst/>
                <a:latin typeface="Times New Roman" pitchFamily="18" charset="0"/>
                <a:ea typeface="宋体" pitchFamily="2" charset="-122"/>
                <a:cs typeface="+mn-cs"/>
              </a:rPr>
              <a:t>目标应用场景的关键特征。</a:t>
            </a:r>
            <a:r>
              <a:rPr kumimoji="1" lang="en-US" altLang="zh-CN" sz="1200" b="0" i="0" kern="1200" dirty="0">
                <a:solidFill>
                  <a:schemeClr val="tx1"/>
                </a:solidFill>
                <a:effectLst/>
                <a:latin typeface="Times New Roman" pitchFamily="18" charset="0"/>
                <a:ea typeface="宋体" pitchFamily="2" charset="-122"/>
                <a:cs typeface="+mn-cs"/>
              </a:rPr>
              <a:t>Ceph</a:t>
            </a:r>
            <a:r>
              <a:rPr kumimoji="1" lang="zh-CN" altLang="en-US" sz="1200" b="0" i="0" kern="1200" dirty="0">
                <a:solidFill>
                  <a:schemeClr val="tx1"/>
                </a:solidFill>
                <a:effectLst/>
                <a:latin typeface="Times New Roman" pitchFamily="18" charset="0"/>
                <a:ea typeface="宋体" pitchFamily="2" charset="-122"/>
                <a:cs typeface="+mn-cs"/>
              </a:rPr>
              <a:t>所具备的各种主要特性，也都是针对这些场景特征所提出的。</a:t>
            </a:r>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6</a:t>
            </a:fld>
            <a:endParaRPr lang="en-US" altLang="zh-CN"/>
          </a:p>
        </p:txBody>
      </p:sp>
    </p:spTree>
    <p:extLst>
      <p:ext uri="{BB962C8B-B14F-4D97-AF65-F5344CB8AC3E}">
        <p14:creationId xmlns:p14="http://schemas.microsoft.com/office/powerpoint/2010/main" val="3919377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7</a:t>
            </a:fld>
            <a:endParaRPr lang="en-US" altLang="zh-CN"/>
          </a:p>
        </p:txBody>
      </p:sp>
    </p:spTree>
    <p:extLst>
      <p:ext uri="{BB962C8B-B14F-4D97-AF65-F5344CB8AC3E}">
        <p14:creationId xmlns:p14="http://schemas.microsoft.com/office/powerpoint/2010/main" val="3043669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8</a:t>
            </a:fld>
            <a:endParaRPr lang="en-US" altLang="zh-CN"/>
          </a:p>
        </p:txBody>
      </p:sp>
    </p:spTree>
    <p:extLst>
      <p:ext uri="{BB962C8B-B14F-4D97-AF65-F5344CB8AC3E}">
        <p14:creationId xmlns:p14="http://schemas.microsoft.com/office/powerpoint/2010/main" val="83310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9</a:t>
            </a:fld>
            <a:endParaRPr lang="en-US" altLang="zh-CN"/>
          </a:p>
        </p:txBody>
      </p:sp>
    </p:spTree>
    <p:extLst>
      <p:ext uri="{BB962C8B-B14F-4D97-AF65-F5344CB8AC3E}">
        <p14:creationId xmlns:p14="http://schemas.microsoft.com/office/powerpoint/2010/main" val="1744876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B21D2498-DA12-44B9-93A4-06D5BEA34E78}" type="slidenum">
              <a:rPr lang="en-US" altLang="zh-CN" smtClean="0"/>
              <a:pPr>
                <a:defRPr/>
              </a:pPr>
              <a:t>10</a:t>
            </a:fld>
            <a:endParaRPr lang="en-US" altLang="zh-CN"/>
          </a:p>
        </p:txBody>
      </p:sp>
    </p:spTree>
    <p:extLst>
      <p:ext uri="{BB962C8B-B14F-4D97-AF65-F5344CB8AC3E}">
        <p14:creationId xmlns:p14="http://schemas.microsoft.com/office/powerpoint/2010/main" val="22699543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1" descr="backgroud-blueframe"/>
          <p:cNvPicPr>
            <a:picLocks noChangeAspect="1" noChangeArrowheads="1"/>
          </p:cNvPicPr>
          <p:nvPr userDrawn="1"/>
        </p:nvPicPr>
        <p:blipFill>
          <a:blip r:embed="rId2" cstate="print"/>
          <a:srcRect/>
          <a:stretch>
            <a:fillRect/>
          </a:stretch>
        </p:blipFill>
        <p:spPr bwMode="auto">
          <a:xfrm>
            <a:off x="-9525" y="561975"/>
            <a:ext cx="9925050" cy="6296025"/>
          </a:xfrm>
          <a:prstGeom prst="rect">
            <a:avLst/>
          </a:prstGeom>
          <a:noFill/>
          <a:ln w="9525">
            <a:noFill/>
            <a:miter lim="800000"/>
            <a:headEnd/>
            <a:tailEnd/>
          </a:ln>
        </p:spPr>
      </p:pic>
      <p:pic>
        <p:nvPicPr>
          <p:cNvPr id="5" name="Picture 2" descr="软件所所徽"/>
          <p:cNvPicPr>
            <a:picLocks noChangeAspect="1" noChangeArrowheads="1"/>
          </p:cNvPicPr>
          <p:nvPr/>
        </p:nvPicPr>
        <p:blipFill>
          <a:blip r:embed="rId3" cstate="print"/>
          <a:srcRect/>
          <a:stretch>
            <a:fillRect/>
          </a:stretch>
        </p:blipFill>
        <p:spPr bwMode="auto">
          <a:xfrm>
            <a:off x="5529263" y="112713"/>
            <a:ext cx="1366837" cy="412750"/>
          </a:xfrm>
          <a:prstGeom prst="rect">
            <a:avLst/>
          </a:prstGeom>
          <a:noFill/>
          <a:ln w="9525">
            <a:noFill/>
            <a:miter lim="800000"/>
            <a:headEnd/>
            <a:tailEnd/>
          </a:ln>
        </p:spPr>
      </p:pic>
      <p:pic>
        <p:nvPicPr>
          <p:cNvPr id="6" name="Picture 4" descr="iscas-mzd"/>
          <p:cNvPicPr>
            <a:picLocks noChangeAspect="1" noChangeArrowheads="1"/>
          </p:cNvPicPr>
          <p:nvPr userDrawn="1"/>
        </p:nvPicPr>
        <p:blipFill>
          <a:blip r:embed="rId4" cstate="print"/>
          <a:srcRect/>
          <a:stretch>
            <a:fillRect/>
          </a:stretch>
        </p:blipFill>
        <p:spPr bwMode="auto">
          <a:xfrm>
            <a:off x="7113588" y="96838"/>
            <a:ext cx="2141537" cy="334962"/>
          </a:xfrm>
          <a:prstGeom prst="rect">
            <a:avLst/>
          </a:prstGeom>
          <a:noFill/>
          <a:ln w="9525">
            <a:noFill/>
            <a:miter lim="800000"/>
            <a:headEnd/>
            <a:tailEnd/>
          </a:ln>
        </p:spPr>
      </p:pic>
      <p:sp>
        <p:nvSpPr>
          <p:cNvPr id="7" name="Text Box 5"/>
          <p:cNvSpPr txBox="1">
            <a:spLocks noChangeArrowheads="1"/>
          </p:cNvSpPr>
          <p:nvPr/>
        </p:nvSpPr>
        <p:spPr bwMode="auto">
          <a:xfrm>
            <a:off x="6824663" y="333375"/>
            <a:ext cx="2808287" cy="244475"/>
          </a:xfrm>
          <a:prstGeom prst="rect">
            <a:avLst/>
          </a:prstGeom>
          <a:noFill/>
          <a:ln w="9525">
            <a:noFill/>
            <a:miter lim="800000"/>
            <a:headEnd/>
            <a:tailEnd/>
          </a:ln>
          <a:effectLst/>
        </p:spPr>
        <p:txBody>
          <a:bodyPr wrap="none">
            <a:spAutoFit/>
          </a:bodyPr>
          <a:lstStyle/>
          <a:p>
            <a:pPr>
              <a:defRPr/>
            </a:pPr>
            <a:r>
              <a:rPr lang="en-US" altLang="zh-CN" sz="1000" b="0">
                <a:solidFill>
                  <a:srgbClr val="777777"/>
                </a:solidFill>
                <a:ea typeface="华文行楷" pitchFamily="2" charset="-122"/>
              </a:rPr>
              <a:t>Institute of Software,Chinese Academy of Sciences</a:t>
            </a:r>
          </a:p>
        </p:txBody>
      </p:sp>
      <p:sp>
        <p:nvSpPr>
          <p:cNvPr id="1913862" name="Rectangle 6"/>
          <p:cNvSpPr>
            <a:spLocks noGrp="1" noChangeArrowheads="1"/>
          </p:cNvSpPr>
          <p:nvPr>
            <p:ph type="ctrTitle"/>
          </p:nvPr>
        </p:nvSpPr>
        <p:spPr>
          <a:xfrm>
            <a:off x="488950" y="1828800"/>
            <a:ext cx="8928100" cy="1744663"/>
          </a:xfrm>
          <a:noFill/>
        </p:spPr>
        <p:txBody>
          <a:bodyPr lIns="91440" rIns="91440"/>
          <a:lstStyle>
            <a:lvl1pPr algn="ctr">
              <a:defRPr sz="4000" b="0">
                <a:solidFill>
                  <a:srgbClr val="000066"/>
                </a:solidFill>
                <a:effectLst>
                  <a:outerShdw blurRad="38100" dist="38100" dir="2700000" algn="tl">
                    <a:srgbClr val="C0C0C0"/>
                  </a:outerShdw>
                </a:effectLst>
                <a:latin typeface="微软雅黑" pitchFamily="34" charset="-122"/>
                <a:ea typeface="微软雅黑" pitchFamily="34" charset="-122"/>
              </a:defRPr>
            </a:lvl1pPr>
          </a:lstStyle>
          <a:p>
            <a:r>
              <a:rPr lang="zh-CN" altLang="en-US" dirty="0"/>
              <a:t>单击此处编辑母版标题样式</a:t>
            </a:r>
          </a:p>
        </p:txBody>
      </p:sp>
      <p:sp>
        <p:nvSpPr>
          <p:cNvPr id="1913863" name="Rectangle 7"/>
          <p:cNvSpPr>
            <a:spLocks noGrp="1" noChangeArrowheads="1"/>
          </p:cNvSpPr>
          <p:nvPr>
            <p:ph type="subTitle" idx="1"/>
          </p:nvPr>
        </p:nvSpPr>
        <p:spPr>
          <a:xfrm>
            <a:off x="1647825" y="3886200"/>
            <a:ext cx="6400800" cy="1752600"/>
          </a:xfrm>
        </p:spPr>
        <p:txBody>
          <a:bodyPr/>
          <a:lstStyle>
            <a:lvl1pPr marL="0" indent="0" algn="ctr">
              <a:buFont typeface="Wingdings" pitchFamily="2" charset="2"/>
              <a:buNone/>
              <a:defRPr sz="3200"/>
            </a:lvl1pPr>
          </a:lstStyle>
          <a:p>
            <a:r>
              <a:rPr lang="zh-CN" altLang="en-US" dirty="0"/>
              <a:t>单击此处编辑母版副标题样式</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71D8CAA4-D073-466F-8D95-83D121EDC3B5}"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429500" y="568325"/>
            <a:ext cx="2476500" cy="54530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568325"/>
            <a:ext cx="7277100" cy="54530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94CB4ECF-B331-4F26-9EDB-E08F759F9BE6}"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xfrm>
            <a:off x="7512050" y="6242050"/>
            <a:ext cx="1905000" cy="457200"/>
          </a:xfrm>
        </p:spPr>
        <p:txBody>
          <a:bodyPr/>
          <a:lstStyle>
            <a:lvl1pPr>
              <a:defRPr/>
            </a:lvl1pPr>
          </a:lstStyle>
          <a:p>
            <a:pPr>
              <a:defRPr/>
            </a:pPr>
            <a:fld id="{891DE90A-06C3-47CE-BA8B-3C8F01A40176}" type="slidenum">
              <a:rPr lang="en-US" altLang="zh-CN"/>
              <a:pPr>
                <a:defRPr/>
              </a:pPr>
              <a:t>‹#›</a:t>
            </a:fld>
            <a:endParaRPr lang="en-US" altLang="zh-CN"/>
          </a:p>
        </p:txBody>
      </p:sp>
      <p:sp>
        <p:nvSpPr>
          <p:cNvPr id="3109" name="Rectangle 1061"/>
          <p:cNvSpPr>
            <a:spLocks noGrp="1" noChangeAspect="1" noChangeArrowheads="1"/>
          </p:cNvSpPr>
          <p:nvPr>
            <p:ph type="title" hasCustomPrompt="1"/>
          </p:nvPr>
        </p:nvSpPr>
        <p:spPr bwMode="auto">
          <a:xfrm>
            <a:off x="0" y="561975"/>
            <a:ext cx="9906000" cy="557213"/>
          </a:xfrm>
          <a:prstGeom prst="rect">
            <a:avLst/>
          </a:prstGeom>
          <a:solidFill>
            <a:srgbClr val="336699"/>
          </a:solidFill>
          <a:ln w="9525">
            <a:noFill/>
            <a:miter lim="800000"/>
          </a:ln>
          <a:effectLst/>
        </p:spPr>
        <p:txBody>
          <a:bodyPr vert="horz" wrap="square" lIns="288000" tIns="45720" rIns="288000" bIns="45720" numCol="1" anchor="ctr" anchorCtr="0" compatLnSpc="1"/>
          <a:lstStyle/>
          <a:p>
            <a:pPr lvl="0"/>
            <a:r>
              <a:rPr lang="zh-CN" altLang="en-US" dirty="0"/>
              <a:t>单击此处编辑母版标题样式文件</a:t>
            </a:r>
          </a:p>
        </p:txBody>
      </p:sp>
      <p:sp>
        <p:nvSpPr>
          <p:cNvPr id="4" name="内容占位符 3"/>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453243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4" name="Rectangle 1057"/>
          <p:cNvSpPr>
            <a:spLocks noGrp="1" noChangeArrowheads="1"/>
          </p:cNvSpPr>
          <p:nvPr>
            <p:ph type="dt" sz="half" idx="10"/>
          </p:nvPr>
        </p:nvSpPr>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p:txBody>
          <a:bodyPr/>
          <a:lstStyle>
            <a:lvl1pPr>
              <a:defRPr/>
            </a:lvl1pPr>
          </a:lstStyle>
          <a:p>
            <a:pPr>
              <a:defRPr/>
            </a:pPr>
            <a:fld id="{0A503701-8B22-4BF9-B83D-C544728963A7}" type="slidenum">
              <a:rPr lang="en-US" altLang="zh-CN"/>
              <a:pPr>
                <a:defRPr/>
              </a:pPr>
              <a:t>‹#›</a:t>
            </a:fld>
            <a:endParaRPr lang="en-US" altLang="zh-CN"/>
          </a:p>
        </p:txBody>
      </p:sp>
      <p:sp>
        <p:nvSpPr>
          <p:cNvPr id="7" name="标题 6"/>
          <p:cNvSpPr>
            <a:spLocks noGrp="1"/>
          </p:cNvSpPr>
          <p:nvPr>
            <p:ph type="title"/>
          </p:nvPr>
        </p:nvSpPr>
        <p:spPr/>
        <p:txBody>
          <a:bodyPr tIns="107950" bIns="0"/>
          <a:lstStyle/>
          <a:p>
            <a:r>
              <a:rPr lang="zh-CN" altLang="en-US"/>
              <a:t>单击此处编辑母版标题样式</a:t>
            </a:r>
          </a:p>
        </p:txBody>
      </p:sp>
      <p:sp>
        <p:nvSpPr>
          <p:cNvPr id="8" name="内容占位符 7"/>
          <p:cNvSpPr>
            <a:spLocks noGrp="1"/>
          </p:cNvSpPr>
          <p:nvPr>
            <p:ph idx="13"/>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7525790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88950" y="1340768"/>
            <a:ext cx="8928100" cy="4896543"/>
          </a:xfrm>
        </p:spPr>
        <p:txBody>
          <a:bodyPr/>
          <a:lstStyle>
            <a:lvl1pPr>
              <a:defRPr sz="2800">
                <a:latin typeface="Times New Roman" pitchFamily="18" charset="0"/>
                <a:ea typeface="+mn-ea"/>
                <a:cs typeface="Times New Roman" pitchFamily="18" charset="0"/>
              </a:defRPr>
            </a:lvl1pPr>
            <a:lvl2pPr>
              <a:lnSpc>
                <a:spcPct val="100000"/>
              </a:lnSpc>
              <a:defRPr sz="2000" b="1">
                <a:solidFill>
                  <a:schemeClr val="tx1"/>
                </a:solidFill>
                <a:latin typeface="Times New Roman" pitchFamily="18" charset="0"/>
                <a:ea typeface="幼圆" pitchFamily="49" charset="-122"/>
                <a:cs typeface="Times New Roman" pitchFamily="18" charset="0"/>
              </a:defRPr>
            </a:lvl2pPr>
            <a:lvl3pPr>
              <a:buFont typeface="Wingdings" pitchFamily="2" charset="2"/>
              <a:buChar char="Ø"/>
              <a:defRPr b="1">
                <a:solidFill>
                  <a:srgbClr val="CC3300"/>
                </a:solidFill>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26865495-C111-4C7C-9322-8F1EB441798D}" type="slidenum">
              <a:rPr lang="en-US" altLang="zh-CN"/>
              <a:pPr>
                <a:defRPr/>
              </a:pPr>
              <a:t>‹#›</a:t>
            </a:fld>
            <a:endParaRPr lang="en-US" altLang="zh-CN"/>
          </a:p>
        </p:txBody>
      </p:sp>
      <p:sp>
        <p:nvSpPr>
          <p:cNvPr id="2" name="标题 1"/>
          <p:cNvSpPr>
            <a:spLocks noGrp="1"/>
          </p:cNvSpPr>
          <p:nvPr>
            <p:ph type="title"/>
          </p:nvPr>
        </p:nvSpPr>
        <p:spPr>
          <a:xfrm>
            <a:off x="0" y="548680"/>
            <a:ext cx="9906000" cy="557213"/>
          </a:xfrm>
        </p:spPr>
        <p:txBody>
          <a:bodyPr tIns="144000"/>
          <a:lstStyle>
            <a:lvl1pPr>
              <a:defRPr sz="2800"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59"/>
          <p:cNvSpPr>
            <a:spLocks noGrp="1" noChangeArrowheads="1"/>
          </p:cNvSpPr>
          <p:nvPr>
            <p:ph type="sldNum" sz="quarter" idx="12"/>
          </p:nvPr>
        </p:nvSpPr>
        <p:spPr>
          <a:ln/>
        </p:spPr>
        <p:txBody>
          <a:bodyPr/>
          <a:lstStyle>
            <a:lvl1pPr>
              <a:defRPr/>
            </a:lvl1pPr>
          </a:lstStyle>
          <a:p>
            <a:pPr>
              <a:defRPr/>
            </a:pPr>
            <a:fld id="{D2782C1A-C5B3-42D5-AF87-DBD5476B7BE4}" type="slidenum">
              <a:rPr lang="en-US" altLang="zh-CN"/>
              <a:pPr>
                <a:defRPr/>
              </a:pPr>
              <a:t>‹#›</a:t>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88950" y="1412875"/>
            <a:ext cx="43878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29200" y="1412875"/>
            <a:ext cx="43878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4B3FC63-DC1C-492E-BE4D-1055C8A0177F}"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59"/>
          <p:cNvSpPr>
            <a:spLocks noGrp="1" noChangeArrowheads="1"/>
          </p:cNvSpPr>
          <p:nvPr>
            <p:ph type="sldNum" sz="quarter" idx="12"/>
          </p:nvPr>
        </p:nvSpPr>
        <p:spPr>
          <a:ln/>
        </p:spPr>
        <p:txBody>
          <a:bodyPr/>
          <a:lstStyle>
            <a:lvl1pPr>
              <a:defRPr/>
            </a:lvl1pPr>
          </a:lstStyle>
          <a:p>
            <a:pPr>
              <a:defRPr/>
            </a:pPr>
            <a:fld id="{AABE4DC1-00FC-4933-8396-B0E01B53869E}"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59"/>
          <p:cNvSpPr>
            <a:spLocks noGrp="1" noChangeArrowheads="1"/>
          </p:cNvSpPr>
          <p:nvPr>
            <p:ph type="sldNum" sz="quarter" idx="12"/>
          </p:nvPr>
        </p:nvSpPr>
        <p:spPr>
          <a:ln/>
        </p:spPr>
        <p:txBody>
          <a:bodyPr/>
          <a:lstStyle>
            <a:lvl1pPr>
              <a:defRPr/>
            </a:lvl1pPr>
          </a:lstStyle>
          <a:p>
            <a:pPr>
              <a:defRPr/>
            </a:pPr>
            <a:fld id="{D886664B-AA12-4858-9E22-C1219749D76A}" type="slidenum">
              <a:rPr lang="en-US" altLang="zh-CN"/>
              <a:pPr>
                <a:defRPr/>
              </a:pPr>
              <a:t>‹#›</a:t>
            </a:fld>
            <a:endParaRPr lang="en-US" altLang="zh-CN"/>
          </a:p>
        </p:txBody>
      </p:sp>
      <p:sp>
        <p:nvSpPr>
          <p:cNvPr id="6" name="标题 1"/>
          <p:cNvSpPr>
            <a:spLocks noGrp="1"/>
          </p:cNvSpPr>
          <p:nvPr>
            <p:ph type="title"/>
          </p:nvPr>
        </p:nvSpPr>
        <p:spPr>
          <a:xfrm>
            <a:off x="0" y="548680"/>
            <a:ext cx="9906000" cy="557213"/>
          </a:xfrm>
        </p:spPr>
        <p:txBody>
          <a:bodyPr tIns="144000"/>
          <a:lstStyle>
            <a:lvl1pPr>
              <a:defRPr sz="2800" b="1">
                <a:latin typeface="黑体" pitchFamily="2" charset="-122"/>
                <a:ea typeface="黑体" pitchFamily="2" charset="-122"/>
              </a:defRPr>
            </a:lvl1pPr>
          </a:lstStyle>
          <a:p>
            <a:r>
              <a:rPr lang="zh-CN" altLang="en-US" dirty="0"/>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59"/>
          <p:cNvSpPr>
            <a:spLocks noGrp="1" noChangeArrowheads="1"/>
          </p:cNvSpPr>
          <p:nvPr>
            <p:ph type="sldNum" sz="quarter" idx="12"/>
          </p:nvPr>
        </p:nvSpPr>
        <p:spPr>
          <a:ln/>
        </p:spPr>
        <p:txBody>
          <a:bodyPr/>
          <a:lstStyle>
            <a:lvl1pPr>
              <a:defRPr/>
            </a:lvl1pPr>
          </a:lstStyle>
          <a:p>
            <a:pPr>
              <a:defRPr/>
            </a:pPr>
            <a:fld id="{57E13D05-8C78-47A2-8570-EF6F17F897A0}"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7CF24378-1C3B-44E6-BF5E-36164A66F8F1}"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5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5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59"/>
          <p:cNvSpPr>
            <a:spLocks noGrp="1" noChangeArrowheads="1"/>
          </p:cNvSpPr>
          <p:nvPr>
            <p:ph type="sldNum" sz="quarter" idx="12"/>
          </p:nvPr>
        </p:nvSpPr>
        <p:spPr>
          <a:ln/>
        </p:spPr>
        <p:txBody>
          <a:bodyPr/>
          <a:lstStyle>
            <a:lvl1pPr>
              <a:defRPr/>
            </a:lvl1pPr>
          </a:lstStyle>
          <a:p>
            <a:pPr>
              <a:defRPr/>
            </a:pPr>
            <a:fld id="{EE945347-3C44-40D5-A17B-53A0D031698D}"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063" descr="backgroud-blueframe"/>
          <p:cNvPicPr>
            <a:picLocks noChangeAspect="1" noChangeArrowheads="1"/>
          </p:cNvPicPr>
          <p:nvPr userDrawn="1"/>
        </p:nvPicPr>
        <p:blipFill>
          <a:blip r:embed="rId15" cstate="print"/>
          <a:srcRect/>
          <a:stretch>
            <a:fillRect/>
          </a:stretch>
        </p:blipFill>
        <p:spPr bwMode="auto">
          <a:xfrm>
            <a:off x="-9525" y="561975"/>
            <a:ext cx="9925050" cy="6296025"/>
          </a:xfrm>
          <a:prstGeom prst="rect">
            <a:avLst/>
          </a:prstGeom>
          <a:noFill/>
          <a:ln w="9525">
            <a:noFill/>
            <a:miter lim="800000"/>
            <a:headEnd/>
            <a:tailEnd/>
          </a:ln>
        </p:spPr>
      </p:pic>
      <p:pic>
        <p:nvPicPr>
          <p:cNvPr id="2051" name="Picture 1047" descr="软件所所徽"/>
          <p:cNvPicPr>
            <a:picLocks noChangeAspect="1" noChangeArrowheads="1"/>
          </p:cNvPicPr>
          <p:nvPr/>
        </p:nvPicPr>
        <p:blipFill>
          <a:blip r:embed="rId16" cstate="print"/>
          <a:srcRect/>
          <a:stretch>
            <a:fillRect/>
          </a:stretch>
        </p:blipFill>
        <p:spPr bwMode="auto">
          <a:xfrm>
            <a:off x="5530850" y="112713"/>
            <a:ext cx="1366838" cy="412750"/>
          </a:xfrm>
          <a:prstGeom prst="rect">
            <a:avLst/>
          </a:prstGeom>
          <a:noFill/>
          <a:ln w="9525">
            <a:noFill/>
            <a:miter lim="800000"/>
            <a:headEnd/>
            <a:tailEnd/>
          </a:ln>
        </p:spPr>
      </p:pic>
      <p:pic>
        <p:nvPicPr>
          <p:cNvPr id="2052" name="Picture 1056" descr="iscas-mzd"/>
          <p:cNvPicPr>
            <a:picLocks noChangeAspect="1" noChangeArrowheads="1"/>
          </p:cNvPicPr>
          <p:nvPr userDrawn="1"/>
        </p:nvPicPr>
        <p:blipFill>
          <a:blip r:embed="rId17" cstate="print"/>
          <a:srcRect/>
          <a:stretch>
            <a:fillRect/>
          </a:stretch>
        </p:blipFill>
        <p:spPr bwMode="auto">
          <a:xfrm>
            <a:off x="7113588" y="96838"/>
            <a:ext cx="2141537" cy="334962"/>
          </a:xfrm>
          <a:prstGeom prst="rect">
            <a:avLst/>
          </a:prstGeom>
          <a:noFill/>
          <a:ln w="9525">
            <a:noFill/>
            <a:miter lim="800000"/>
            <a:headEnd/>
            <a:tailEnd/>
          </a:ln>
        </p:spPr>
      </p:pic>
      <p:sp>
        <p:nvSpPr>
          <p:cNvPr id="3093" name="Text Box 1045"/>
          <p:cNvSpPr txBox="1">
            <a:spLocks noChangeArrowheads="1"/>
          </p:cNvSpPr>
          <p:nvPr/>
        </p:nvSpPr>
        <p:spPr bwMode="auto">
          <a:xfrm>
            <a:off x="6824663" y="333375"/>
            <a:ext cx="2808287" cy="244475"/>
          </a:xfrm>
          <a:prstGeom prst="rect">
            <a:avLst/>
          </a:prstGeom>
          <a:noFill/>
          <a:ln w="9525">
            <a:noFill/>
            <a:miter lim="800000"/>
            <a:headEnd/>
            <a:tailEnd/>
          </a:ln>
          <a:effectLst/>
        </p:spPr>
        <p:txBody>
          <a:bodyPr wrap="none">
            <a:spAutoFit/>
          </a:bodyPr>
          <a:lstStyle/>
          <a:p>
            <a:pPr>
              <a:defRPr/>
            </a:pPr>
            <a:r>
              <a:rPr lang="en-US" altLang="zh-CN" sz="1000" b="0">
                <a:solidFill>
                  <a:srgbClr val="777777"/>
                </a:solidFill>
                <a:ea typeface="华文行楷" pitchFamily="2" charset="-122"/>
              </a:rPr>
              <a:t>Institute of Software,Chinese Academy of Sciences</a:t>
            </a:r>
          </a:p>
        </p:txBody>
      </p:sp>
      <p:sp>
        <p:nvSpPr>
          <p:cNvPr id="3105" name="Rectangle 1057"/>
          <p:cNvSpPr>
            <a:spLocks noGrp="1" noChangeArrowheads="1"/>
          </p:cNvSpPr>
          <p:nvPr>
            <p:ph type="dt" sz="half" idx="2"/>
          </p:nvPr>
        </p:nvSpPr>
        <p:spPr bwMode="auto">
          <a:xfrm>
            <a:off x="685800" y="624205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solidFill>
                  <a:schemeClr val="tx1"/>
                </a:solidFill>
                <a:ea typeface="+mn-ea"/>
              </a:defRPr>
            </a:lvl1pPr>
          </a:lstStyle>
          <a:p>
            <a:pPr>
              <a:defRPr/>
            </a:pPr>
            <a:endParaRPr lang="en-US" altLang="zh-CN"/>
          </a:p>
        </p:txBody>
      </p:sp>
      <p:sp>
        <p:nvSpPr>
          <p:cNvPr id="3106" name="Rectangle 1058"/>
          <p:cNvSpPr>
            <a:spLocks noGrp="1" noChangeArrowheads="1"/>
          </p:cNvSpPr>
          <p:nvPr>
            <p:ph type="ftr" sz="quarter" idx="3"/>
          </p:nvPr>
        </p:nvSpPr>
        <p:spPr bwMode="auto">
          <a:xfrm>
            <a:off x="3124200" y="624205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ea typeface="+mn-ea"/>
              </a:defRPr>
            </a:lvl1pPr>
          </a:lstStyle>
          <a:p>
            <a:pPr>
              <a:defRPr/>
            </a:pPr>
            <a:endParaRPr lang="en-US" altLang="zh-CN"/>
          </a:p>
        </p:txBody>
      </p:sp>
      <p:sp>
        <p:nvSpPr>
          <p:cNvPr id="3107" name="Rectangle 1059"/>
          <p:cNvSpPr>
            <a:spLocks noGrp="1" noChangeArrowheads="1"/>
          </p:cNvSpPr>
          <p:nvPr>
            <p:ph type="sldNum" sz="quarter" idx="4"/>
          </p:nvPr>
        </p:nvSpPr>
        <p:spPr bwMode="auto">
          <a:xfrm>
            <a:off x="6553200" y="624205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CC"/>
                </a:solidFill>
                <a:ea typeface="+mn-ea"/>
              </a:defRPr>
            </a:lvl1pPr>
          </a:lstStyle>
          <a:p>
            <a:pPr>
              <a:defRPr/>
            </a:pPr>
            <a:fld id="{60FDD7D6-4A33-4BAD-82C5-1FFBFF1AD1D3}" type="slidenum">
              <a:rPr lang="en-US" altLang="zh-CN"/>
              <a:pPr>
                <a:defRPr/>
              </a:pPr>
              <a:t>‹#›</a:t>
            </a:fld>
            <a:endParaRPr lang="en-US" altLang="zh-CN"/>
          </a:p>
        </p:txBody>
      </p:sp>
      <p:sp>
        <p:nvSpPr>
          <p:cNvPr id="2057" name="Rectangle 1060"/>
          <p:cNvSpPr>
            <a:spLocks noGrp="1" noChangeArrowheads="1"/>
          </p:cNvSpPr>
          <p:nvPr>
            <p:ph type="body" idx="1"/>
          </p:nvPr>
        </p:nvSpPr>
        <p:spPr bwMode="auto">
          <a:xfrm>
            <a:off x="488950" y="1412875"/>
            <a:ext cx="8928100"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09" name="Rectangle 1061"/>
          <p:cNvSpPr>
            <a:spLocks noGrp="1" noChangeAspect="1" noChangeArrowheads="1"/>
          </p:cNvSpPr>
          <p:nvPr>
            <p:ph type="title"/>
          </p:nvPr>
        </p:nvSpPr>
        <p:spPr bwMode="auto">
          <a:xfrm>
            <a:off x="0" y="568325"/>
            <a:ext cx="9906000" cy="557213"/>
          </a:xfrm>
          <a:prstGeom prst="rect">
            <a:avLst/>
          </a:prstGeom>
          <a:solidFill>
            <a:srgbClr val="336699"/>
          </a:solidFill>
          <a:ln w="9525">
            <a:noFill/>
            <a:miter lim="800000"/>
            <a:headEnd/>
            <a:tailEnd/>
          </a:ln>
          <a:effectLst/>
        </p:spPr>
        <p:txBody>
          <a:bodyPr vert="horz" wrap="square" lIns="288000" tIns="45720" rIns="288000" bIns="45720" numCol="1" anchor="ctr" anchorCtr="0" compatLnSpc="1">
            <a:prstTxWarp prst="textNoShape">
              <a:avLst/>
            </a:prstTxWarp>
          </a:bodyPr>
          <a:lstStyle/>
          <a:p>
            <a:pPr lvl="0"/>
            <a:r>
              <a:rPr lang="zh-CN" altLang="en-US" dirty="0"/>
              <a:t>单击此处编辑母版标题样式文件</a:t>
            </a:r>
          </a:p>
        </p:txBody>
      </p:sp>
    </p:spTree>
  </p:cSld>
  <p:clrMap bg1="lt1" tx1="dk1" bg2="lt2" tx2="dk2" accent1="accent1" accent2="accent2" accent3="accent3" accent4="accent4" accent5="accent5" accent6="accent6" hlink="hlink" folHlink="folHlink"/>
  <p:sldLayoutIdLst>
    <p:sldLayoutId id="2147483756"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7" r:id="rId12"/>
    <p:sldLayoutId id="2147483758" r:id="rId13"/>
  </p:sldLayoutIdLst>
  <p:transition/>
  <p:txStyles>
    <p:titleStyle>
      <a:lvl1pPr algn="l" rtl="0" eaLnBrk="0" fontAlgn="base" hangingPunct="0">
        <a:lnSpc>
          <a:spcPct val="70000"/>
        </a:lnSpc>
        <a:spcBef>
          <a:spcPct val="0"/>
        </a:spcBef>
        <a:spcAft>
          <a:spcPct val="0"/>
        </a:spcAft>
        <a:defRPr kumimoji="1" sz="2800" b="1">
          <a:solidFill>
            <a:schemeClr val="bg1"/>
          </a:solidFill>
          <a:effectLst>
            <a:outerShdw blurRad="38100" dist="38100" dir="2700000" algn="tl">
              <a:srgbClr val="000000"/>
            </a:outerShdw>
          </a:effectLst>
          <a:latin typeface="+mj-lt"/>
          <a:ea typeface="+mj-ea"/>
          <a:cs typeface="+mj-cs"/>
        </a:defRPr>
      </a:lvl1pPr>
      <a:lvl2pPr algn="l" rtl="0" eaLnBrk="0" fontAlgn="base" hangingPunct="0">
        <a:lnSpc>
          <a:spcPct val="70000"/>
        </a:lnSpc>
        <a:spcBef>
          <a:spcPct val="0"/>
        </a:spcBef>
        <a:spcAft>
          <a:spcPct val="0"/>
        </a:spcAft>
        <a:defRPr kumimoji="1" sz="2800" b="1">
          <a:solidFill>
            <a:schemeClr val="bg1"/>
          </a:solidFill>
          <a:effectLst>
            <a:outerShdw blurRad="38100" dist="38100" dir="2700000" algn="tl">
              <a:srgbClr val="000000"/>
            </a:outerShdw>
          </a:effectLst>
          <a:latin typeface="Arial Narrow" pitchFamily="34" charset="0"/>
          <a:ea typeface="黑体" pitchFamily="2" charset="-122"/>
        </a:defRPr>
      </a:lvl2pPr>
      <a:lvl3pPr algn="l" rtl="0" eaLnBrk="0" fontAlgn="base" hangingPunct="0">
        <a:lnSpc>
          <a:spcPct val="70000"/>
        </a:lnSpc>
        <a:spcBef>
          <a:spcPct val="0"/>
        </a:spcBef>
        <a:spcAft>
          <a:spcPct val="0"/>
        </a:spcAft>
        <a:defRPr kumimoji="1" sz="2800" b="1">
          <a:solidFill>
            <a:schemeClr val="bg1"/>
          </a:solidFill>
          <a:effectLst>
            <a:outerShdw blurRad="38100" dist="38100" dir="2700000" algn="tl">
              <a:srgbClr val="000000"/>
            </a:outerShdw>
          </a:effectLst>
          <a:latin typeface="Arial Narrow" pitchFamily="34" charset="0"/>
          <a:ea typeface="黑体" pitchFamily="2" charset="-122"/>
        </a:defRPr>
      </a:lvl3pPr>
      <a:lvl4pPr algn="l" rtl="0" eaLnBrk="0" fontAlgn="base" hangingPunct="0">
        <a:lnSpc>
          <a:spcPct val="70000"/>
        </a:lnSpc>
        <a:spcBef>
          <a:spcPct val="0"/>
        </a:spcBef>
        <a:spcAft>
          <a:spcPct val="0"/>
        </a:spcAft>
        <a:defRPr kumimoji="1" sz="2800" b="1">
          <a:solidFill>
            <a:schemeClr val="bg1"/>
          </a:solidFill>
          <a:effectLst>
            <a:outerShdw blurRad="38100" dist="38100" dir="2700000" algn="tl">
              <a:srgbClr val="000000"/>
            </a:outerShdw>
          </a:effectLst>
          <a:latin typeface="Arial Narrow" pitchFamily="34" charset="0"/>
          <a:ea typeface="黑体" pitchFamily="2" charset="-122"/>
        </a:defRPr>
      </a:lvl4pPr>
      <a:lvl5pPr algn="l" rtl="0" eaLnBrk="0" fontAlgn="base" hangingPunct="0">
        <a:lnSpc>
          <a:spcPct val="70000"/>
        </a:lnSpc>
        <a:spcBef>
          <a:spcPct val="0"/>
        </a:spcBef>
        <a:spcAft>
          <a:spcPct val="0"/>
        </a:spcAft>
        <a:defRPr kumimoji="1" sz="2800" b="1">
          <a:solidFill>
            <a:schemeClr val="bg1"/>
          </a:solidFill>
          <a:effectLst>
            <a:outerShdw blurRad="38100" dist="38100" dir="2700000" algn="tl">
              <a:srgbClr val="000000"/>
            </a:outerShdw>
          </a:effectLst>
          <a:latin typeface="Arial Narrow" pitchFamily="34" charset="0"/>
          <a:ea typeface="黑体" pitchFamily="2" charset="-122"/>
        </a:defRPr>
      </a:lvl5pPr>
      <a:lvl6pPr marL="457200" algn="l" rtl="0" fontAlgn="base">
        <a:lnSpc>
          <a:spcPct val="70000"/>
        </a:lnSpc>
        <a:spcBef>
          <a:spcPct val="0"/>
        </a:spcBef>
        <a:spcAft>
          <a:spcPct val="0"/>
        </a:spcAft>
        <a:defRPr kumimoji="1" sz="2800" b="1">
          <a:solidFill>
            <a:schemeClr val="bg1"/>
          </a:solidFill>
          <a:effectLst>
            <a:outerShdw blurRad="38100" dist="38100" dir="2700000" algn="tl">
              <a:srgbClr val="000000"/>
            </a:outerShdw>
          </a:effectLst>
          <a:latin typeface="Arial Narrow" pitchFamily="34" charset="0"/>
          <a:ea typeface="黑体" pitchFamily="2" charset="-122"/>
        </a:defRPr>
      </a:lvl6pPr>
      <a:lvl7pPr marL="914400" algn="l" rtl="0" fontAlgn="base">
        <a:lnSpc>
          <a:spcPct val="70000"/>
        </a:lnSpc>
        <a:spcBef>
          <a:spcPct val="0"/>
        </a:spcBef>
        <a:spcAft>
          <a:spcPct val="0"/>
        </a:spcAft>
        <a:defRPr kumimoji="1" sz="2800" b="1">
          <a:solidFill>
            <a:schemeClr val="bg1"/>
          </a:solidFill>
          <a:effectLst>
            <a:outerShdw blurRad="38100" dist="38100" dir="2700000" algn="tl">
              <a:srgbClr val="000000"/>
            </a:outerShdw>
          </a:effectLst>
          <a:latin typeface="Arial Narrow" pitchFamily="34" charset="0"/>
          <a:ea typeface="黑体" pitchFamily="2" charset="-122"/>
        </a:defRPr>
      </a:lvl7pPr>
      <a:lvl8pPr marL="1371600" algn="l" rtl="0" fontAlgn="base">
        <a:lnSpc>
          <a:spcPct val="70000"/>
        </a:lnSpc>
        <a:spcBef>
          <a:spcPct val="0"/>
        </a:spcBef>
        <a:spcAft>
          <a:spcPct val="0"/>
        </a:spcAft>
        <a:defRPr kumimoji="1" sz="2800" b="1">
          <a:solidFill>
            <a:schemeClr val="bg1"/>
          </a:solidFill>
          <a:effectLst>
            <a:outerShdw blurRad="38100" dist="38100" dir="2700000" algn="tl">
              <a:srgbClr val="000000"/>
            </a:outerShdw>
          </a:effectLst>
          <a:latin typeface="Arial Narrow" pitchFamily="34" charset="0"/>
          <a:ea typeface="黑体" pitchFamily="2" charset="-122"/>
        </a:defRPr>
      </a:lvl8pPr>
      <a:lvl9pPr marL="1828800" algn="l" rtl="0" fontAlgn="base">
        <a:lnSpc>
          <a:spcPct val="70000"/>
        </a:lnSpc>
        <a:spcBef>
          <a:spcPct val="0"/>
        </a:spcBef>
        <a:spcAft>
          <a:spcPct val="0"/>
        </a:spcAft>
        <a:defRPr kumimoji="1" sz="2800" b="1">
          <a:solidFill>
            <a:schemeClr val="bg1"/>
          </a:solidFill>
          <a:effectLst>
            <a:outerShdw blurRad="38100" dist="38100" dir="2700000" algn="tl">
              <a:srgbClr val="000000"/>
            </a:outerShdw>
          </a:effectLst>
          <a:latin typeface="Arial Narrow" pitchFamily="34" charset="0"/>
          <a:ea typeface="黑体" pitchFamily="2" charset="-122"/>
        </a:defRPr>
      </a:lvl9pPr>
    </p:titleStyle>
    <p:bodyStyle>
      <a:lvl1pPr marL="342900" indent="-342900" algn="l" rtl="0" eaLnBrk="0" fontAlgn="base" hangingPunct="0">
        <a:spcBef>
          <a:spcPct val="20000"/>
        </a:spcBef>
        <a:spcAft>
          <a:spcPct val="0"/>
        </a:spcAft>
        <a:buClr>
          <a:srgbClr val="FF5050"/>
        </a:buClr>
        <a:buSzPct val="120000"/>
        <a:buFont typeface="Wingdings" pitchFamily="2" charset="2"/>
        <a:buChar char="§"/>
        <a:defRPr kumimoji="1" sz="2600" b="1">
          <a:solidFill>
            <a:srgbClr val="000066"/>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itchFamily="2" charset="2"/>
        <a:buChar char="v"/>
        <a:defRPr kumimoji="1" sz="2400">
          <a:solidFill>
            <a:srgbClr val="FF3300"/>
          </a:solidFill>
          <a:latin typeface="+mn-lt"/>
          <a:ea typeface="+mn-ea"/>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000">
          <a:solidFill>
            <a:srgbClr val="0000FF"/>
          </a:solidFill>
          <a:latin typeface="+mn-lt"/>
          <a:ea typeface="+mn-ea"/>
        </a:defRPr>
      </a:lvl3pPr>
      <a:lvl4pPr marL="1600200" indent="-228600" algn="l" rtl="0" eaLnBrk="0" fontAlgn="base" hangingPunct="0">
        <a:spcBef>
          <a:spcPct val="20000"/>
        </a:spcBef>
        <a:spcAft>
          <a:spcPct val="0"/>
        </a:spcAft>
        <a:buClr>
          <a:schemeClr val="tx2"/>
        </a:buClr>
        <a:buSzPct val="100000"/>
        <a:buChar char="•"/>
        <a:defRPr kumimoji="1">
          <a:solidFill>
            <a:srgbClr val="CC3300"/>
          </a:solidFill>
          <a:latin typeface="+mn-lt"/>
          <a:ea typeface="+mn-ea"/>
        </a:defRPr>
      </a:lvl4pPr>
      <a:lvl5pPr marL="2057400" indent="-228600" algn="l" rtl="0" eaLnBrk="0" fontAlgn="base" hangingPunct="0">
        <a:spcBef>
          <a:spcPct val="20000"/>
        </a:spcBef>
        <a:spcAft>
          <a:spcPct val="0"/>
        </a:spcAft>
        <a:buClr>
          <a:schemeClr val="hlink"/>
        </a:buClr>
        <a:buSzPct val="100000"/>
        <a:buChar char="–"/>
        <a:defRPr kumimoji="1">
          <a:solidFill>
            <a:srgbClr val="1C1C1C"/>
          </a:solidFill>
          <a:latin typeface="+mn-lt"/>
          <a:ea typeface="+mn-ea"/>
        </a:defRPr>
      </a:lvl5pPr>
      <a:lvl6pPr marL="2514600" indent="-228600" algn="l" rtl="0" fontAlgn="base">
        <a:spcBef>
          <a:spcPct val="20000"/>
        </a:spcBef>
        <a:spcAft>
          <a:spcPct val="0"/>
        </a:spcAft>
        <a:buClr>
          <a:schemeClr val="hlink"/>
        </a:buClr>
        <a:buSzPct val="100000"/>
        <a:buChar char="–"/>
        <a:defRPr kumimoji="1">
          <a:solidFill>
            <a:srgbClr val="1C1C1C"/>
          </a:solidFill>
          <a:latin typeface="+mn-lt"/>
          <a:ea typeface="+mn-ea"/>
        </a:defRPr>
      </a:lvl6pPr>
      <a:lvl7pPr marL="2971800" indent="-228600" algn="l" rtl="0" fontAlgn="base">
        <a:spcBef>
          <a:spcPct val="20000"/>
        </a:spcBef>
        <a:spcAft>
          <a:spcPct val="0"/>
        </a:spcAft>
        <a:buClr>
          <a:schemeClr val="hlink"/>
        </a:buClr>
        <a:buSzPct val="100000"/>
        <a:buChar char="–"/>
        <a:defRPr kumimoji="1">
          <a:solidFill>
            <a:srgbClr val="1C1C1C"/>
          </a:solidFill>
          <a:latin typeface="+mn-lt"/>
          <a:ea typeface="+mn-ea"/>
        </a:defRPr>
      </a:lvl7pPr>
      <a:lvl8pPr marL="3429000" indent="-228600" algn="l" rtl="0" fontAlgn="base">
        <a:spcBef>
          <a:spcPct val="20000"/>
        </a:spcBef>
        <a:spcAft>
          <a:spcPct val="0"/>
        </a:spcAft>
        <a:buClr>
          <a:schemeClr val="hlink"/>
        </a:buClr>
        <a:buSzPct val="100000"/>
        <a:buChar char="–"/>
        <a:defRPr kumimoji="1">
          <a:solidFill>
            <a:srgbClr val="1C1C1C"/>
          </a:solidFill>
          <a:latin typeface="+mn-lt"/>
          <a:ea typeface="+mn-ea"/>
        </a:defRPr>
      </a:lvl8pPr>
      <a:lvl9pPr marL="3886200" indent="-228600" algn="l" rtl="0" fontAlgn="base">
        <a:spcBef>
          <a:spcPct val="20000"/>
        </a:spcBef>
        <a:spcAft>
          <a:spcPct val="0"/>
        </a:spcAft>
        <a:buClr>
          <a:schemeClr val="hlink"/>
        </a:buClr>
        <a:buSzPct val="100000"/>
        <a:buChar char="–"/>
        <a:defRPr kumimoji="1">
          <a:solidFill>
            <a:srgbClr val="1C1C1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0500" y="1844824"/>
            <a:ext cx="9906000" cy="2160240"/>
          </a:xfrm>
          <a:prstGeom prst="rect">
            <a:avLst/>
          </a:prstGeom>
          <a:noFill/>
          <a:ln w="9525">
            <a:noFill/>
            <a:miter lim="800000"/>
          </a:ln>
        </p:spPr>
        <p:txBody>
          <a:bodyPr anchor="b"/>
          <a:lstStyle>
            <a:lvl1pPr>
              <a:defRPr kumimoji="1" sz="3600" b="1">
                <a:solidFill>
                  <a:schemeClr val="bg2"/>
                </a:solidFill>
                <a:latin typeface="Times New Roman" panose="02020603050405020304" pitchFamily="18" charset="0"/>
                <a:ea typeface="楷体_GB2312" pitchFamily="49" charset="-122"/>
              </a:defRPr>
            </a:lvl1pPr>
            <a:lvl2pPr marL="742950" indent="-285750">
              <a:defRPr kumimoji="1" sz="3600" b="1">
                <a:solidFill>
                  <a:schemeClr val="bg2"/>
                </a:solidFill>
                <a:latin typeface="Times New Roman" panose="02020603050405020304" pitchFamily="18" charset="0"/>
                <a:ea typeface="楷体_GB2312" pitchFamily="49" charset="-122"/>
              </a:defRPr>
            </a:lvl2pPr>
            <a:lvl3pPr marL="1143000" indent="-228600">
              <a:defRPr kumimoji="1" sz="3600" b="1">
                <a:solidFill>
                  <a:schemeClr val="bg2"/>
                </a:solidFill>
                <a:latin typeface="Times New Roman" panose="02020603050405020304" pitchFamily="18" charset="0"/>
                <a:ea typeface="楷体_GB2312" pitchFamily="49" charset="-122"/>
              </a:defRPr>
            </a:lvl3pPr>
            <a:lvl4pPr marL="1600200" indent="-228600">
              <a:defRPr kumimoji="1" sz="3600" b="1">
                <a:solidFill>
                  <a:schemeClr val="bg2"/>
                </a:solidFill>
                <a:latin typeface="Times New Roman" panose="02020603050405020304" pitchFamily="18" charset="0"/>
                <a:ea typeface="楷体_GB2312" pitchFamily="49" charset="-122"/>
              </a:defRPr>
            </a:lvl4pPr>
            <a:lvl5pPr marL="2057400" indent="-228600">
              <a:defRPr kumimoji="1" sz="3600" b="1">
                <a:solidFill>
                  <a:schemeClr val="bg2"/>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3600" b="1">
                <a:solidFill>
                  <a:schemeClr val="bg2"/>
                </a:solidFill>
                <a:latin typeface="Times New Roman" panose="02020603050405020304" pitchFamily="18" charset="0"/>
                <a:ea typeface="楷体_GB2312" pitchFamily="49" charset="-122"/>
              </a:defRPr>
            </a:lvl9pPr>
          </a:lstStyle>
          <a:p>
            <a:pPr algn="ctr" eaLnBrk="1" hangingPunct="1">
              <a:lnSpc>
                <a:spcPct val="150000"/>
              </a:lnSpc>
              <a:spcBef>
                <a:spcPts val="0"/>
              </a:spcBef>
              <a:spcAft>
                <a:spcPts val="0"/>
              </a:spcAft>
              <a:defRPr/>
            </a:pPr>
            <a:r>
              <a:rPr lang="en-US" altLang="zh-CN" sz="4400" spc="300" dirty="0">
                <a:solidFill>
                  <a:srgbClr val="000066"/>
                </a:solidFill>
                <a:latin typeface="+mj-ea"/>
                <a:ea typeface="+mj-ea"/>
              </a:rPr>
              <a:t>《</a:t>
            </a:r>
            <a:r>
              <a:rPr lang="en-US" altLang="zh-CN" sz="4400" spc="277" dirty="0" err="1">
                <a:solidFill>
                  <a:srgbClr val="000066"/>
                </a:solidFill>
                <a:latin typeface="+mj-ea"/>
                <a:ea typeface="+mj-ea"/>
              </a:rPr>
              <a:t>openEuler</a:t>
            </a:r>
            <a:r>
              <a:rPr lang="zh-CN" altLang="en-US" sz="4400" spc="277" dirty="0">
                <a:solidFill>
                  <a:srgbClr val="000066"/>
                </a:solidFill>
                <a:latin typeface="+mj-ea"/>
                <a:ea typeface="+mj-ea"/>
              </a:rPr>
              <a:t>内核编程</a:t>
            </a:r>
            <a:r>
              <a:rPr lang="en-US" altLang="zh-CN" sz="4400" spc="300" dirty="0">
                <a:solidFill>
                  <a:srgbClr val="000066"/>
                </a:solidFill>
                <a:latin typeface="+mj-ea"/>
                <a:ea typeface="+mj-ea"/>
              </a:rPr>
              <a:t>》</a:t>
            </a:r>
          </a:p>
          <a:p>
            <a:pPr>
              <a:lnSpc>
                <a:spcPct val="150000"/>
              </a:lnSpc>
              <a:spcBef>
                <a:spcPts val="0"/>
              </a:spcBef>
              <a:spcAft>
                <a:spcPts val="0"/>
              </a:spcAft>
              <a:defRPr/>
            </a:pPr>
            <a:r>
              <a:rPr lang="zh-CN" altLang="en-US" sz="4400" spc="300" dirty="0">
                <a:solidFill>
                  <a:srgbClr val="000066"/>
                </a:solidFill>
                <a:latin typeface="+mj-ea"/>
                <a:ea typeface="+mj-ea"/>
              </a:rPr>
              <a:t>第九章 第</a:t>
            </a:r>
            <a:r>
              <a:rPr lang="en-US" altLang="zh-CN" sz="4400" spc="300" dirty="0">
                <a:solidFill>
                  <a:srgbClr val="000066"/>
                </a:solidFill>
                <a:latin typeface="+mj-ea"/>
                <a:ea typeface="+mj-ea"/>
              </a:rPr>
              <a:t>5</a:t>
            </a:r>
            <a:r>
              <a:rPr lang="zh-CN" altLang="en-US" sz="4400" spc="300" dirty="0">
                <a:solidFill>
                  <a:srgbClr val="000066"/>
                </a:solidFill>
                <a:latin typeface="+mj-ea"/>
                <a:ea typeface="+mj-ea"/>
              </a:rPr>
              <a:t>讲</a:t>
            </a:r>
            <a:endParaRPr lang="en-US" altLang="zh-CN" sz="4400" spc="300" dirty="0">
              <a:solidFill>
                <a:srgbClr val="000066"/>
              </a:solidFill>
              <a:latin typeface="+mj-ea"/>
              <a:ea typeface="+mj-ea"/>
            </a:endParaRPr>
          </a:p>
          <a:p>
            <a:pPr>
              <a:lnSpc>
                <a:spcPct val="150000"/>
              </a:lnSpc>
              <a:spcBef>
                <a:spcPts val="0"/>
              </a:spcBef>
              <a:spcAft>
                <a:spcPts val="0"/>
              </a:spcAft>
              <a:defRPr/>
            </a:pPr>
            <a:r>
              <a:rPr lang="zh-CN" altLang="en-US" sz="4400" spc="300" dirty="0">
                <a:solidFill>
                  <a:srgbClr val="000066"/>
                </a:solidFill>
                <a:latin typeface="+mj-ea"/>
                <a:ea typeface="+mj-ea"/>
              </a:rPr>
              <a:t>分布式文件系统</a:t>
            </a:r>
            <a:r>
              <a:rPr lang="en-US" altLang="zh-CN" sz="4400" spc="300" dirty="0">
                <a:solidFill>
                  <a:srgbClr val="000066"/>
                </a:solidFill>
                <a:latin typeface="+mj-ea"/>
                <a:ea typeface="+mj-ea"/>
              </a:rPr>
              <a:t>Ceph</a:t>
            </a:r>
            <a:r>
              <a:rPr lang="zh-CN" altLang="en-US" sz="4400" spc="300" dirty="0">
                <a:solidFill>
                  <a:srgbClr val="000066"/>
                </a:solidFill>
                <a:latin typeface="+mj-ea"/>
                <a:ea typeface="+mj-ea"/>
              </a:rPr>
              <a:t>解析</a:t>
            </a:r>
          </a:p>
        </p:txBody>
      </p:sp>
      <p:sp>
        <p:nvSpPr>
          <p:cNvPr id="43011" name="Rectangle 3"/>
          <p:cNvSpPr>
            <a:spLocks noChangeArrowheads="1"/>
          </p:cNvSpPr>
          <p:nvPr/>
        </p:nvSpPr>
        <p:spPr bwMode="auto">
          <a:xfrm>
            <a:off x="2826" y="4725144"/>
            <a:ext cx="9906000" cy="1296144"/>
          </a:xfrm>
          <a:prstGeom prst="rect">
            <a:avLst/>
          </a:prstGeom>
          <a:noFill/>
          <a:ln w="9525">
            <a:noFill/>
            <a:miter lim="800000"/>
          </a:ln>
        </p:spPr>
        <p:txBody>
          <a:bodyPr/>
          <a:lstStyle>
            <a:lvl1pPr marL="342900" indent="-342900">
              <a:spcBef>
                <a:spcPct val="20000"/>
              </a:spcBef>
              <a:buClr>
                <a:srgbClr val="FF5050"/>
              </a:buClr>
              <a:buSzPct val="120000"/>
              <a:buFont typeface="Wingdings" panose="05000000000000000000" pitchFamily="2" charset="2"/>
              <a:buChar char="§"/>
              <a:defRPr kumimoji="1" sz="2600" b="1">
                <a:solidFill>
                  <a:srgbClr val="000066"/>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v"/>
              <a:defRPr kumimoji="1" sz="2400">
                <a:solidFill>
                  <a:srgbClr val="FF3300"/>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a:buChar char="F"/>
              <a:defRPr kumimoji="1" sz="2000">
                <a:solidFill>
                  <a:srgbClr val="0000FF"/>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rgbClr val="CC3300"/>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rgbClr val="1C1C1C"/>
                </a:solidFill>
                <a:latin typeface="Arial" panose="020B0604020202020204" pitchFamily="34" charset="0"/>
                <a:ea typeface="宋体" panose="02010600030101010101" pitchFamily="2" charset="-122"/>
              </a:defRPr>
            </a:lvl9pPr>
          </a:lstStyle>
          <a:p>
            <a:pPr algn="ctr" eaLnBrk="1" hangingPunct="1">
              <a:lnSpc>
                <a:spcPct val="150000"/>
              </a:lnSpc>
              <a:spcBef>
                <a:spcPts val="0"/>
              </a:spcBef>
              <a:buClr>
                <a:schemeClr val="hlink"/>
              </a:buClr>
              <a:buSzPct val="50000"/>
              <a:buFont typeface="Monotype Sorts"/>
              <a:buNone/>
            </a:pPr>
            <a:r>
              <a:rPr kumimoji="0" lang="zh-CN" altLang="en-US" dirty="0">
                <a:solidFill>
                  <a:srgbClr val="CC0000"/>
                </a:solidFill>
                <a:latin typeface="+mj-ea"/>
                <a:ea typeface="+mj-ea"/>
              </a:rPr>
              <a:t>中国科学院软件研究所</a:t>
            </a:r>
            <a:endParaRPr kumimoji="0" lang="en-US" altLang="zh-CN" dirty="0">
              <a:solidFill>
                <a:srgbClr val="CC0000"/>
              </a:solidFill>
              <a:latin typeface="+mj-ea"/>
              <a:ea typeface="+mj-ea"/>
            </a:endParaRPr>
          </a:p>
          <a:p>
            <a:pPr algn="ctr" eaLnBrk="1" hangingPunct="1">
              <a:lnSpc>
                <a:spcPct val="150000"/>
              </a:lnSpc>
              <a:spcBef>
                <a:spcPts val="0"/>
              </a:spcBef>
              <a:buClr>
                <a:schemeClr val="hlink"/>
              </a:buClr>
              <a:buSzPct val="50000"/>
              <a:buFont typeface="Monotype Sorts"/>
              <a:buNone/>
            </a:pPr>
            <a:fld id="{2133CF6D-AB55-400B-B9B2-17E6264C77D7}" type="datetime2">
              <a:rPr kumimoji="0" lang="zh-CN" altLang="en-US" smtClean="0">
                <a:solidFill>
                  <a:srgbClr val="CC0000"/>
                </a:solidFill>
                <a:latin typeface="+mj-ea"/>
                <a:ea typeface="+mj-ea"/>
              </a:rPr>
              <a:t>2021年1月13日 Wednesday</a:t>
            </a:fld>
            <a:endParaRPr kumimoji="0" lang="en-US" altLang="zh-CN" dirty="0">
              <a:solidFill>
                <a:srgbClr val="CC0000"/>
              </a:solidFill>
              <a:latin typeface="+mj-ea"/>
              <a:ea typeface="+mj-ea"/>
            </a:endParaRPr>
          </a:p>
        </p:txBody>
      </p:sp>
    </p:spTree>
    <p:custDataLst>
      <p:tags r:id="rId1"/>
    </p:custDataLst>
    <p:extLst>
      <p:ext uri="{BB962C8B-B14F-4D97-AF65-F5344CB8AC3E}">
        <p14:creationId xmlns:p14="http://schemas.microsoft.com/office/powerpoint/2010/main" val="39861348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的特点</a:t>
            </a:r>
          </a:p>
        </p:txBody>
      </p:sp>
      <p:sp>
        <p:nvSpPr>
          <p:cNvPr id="3" name="内容占位符 2"/>
          <p:cNvSpPr>
            <a:spLocks noGrp="1"/>
          </p:cNvSpPr>
          <p:nvPr>
            <p:ph idx="1"/>
          </p:nvPr>
        </p:nvSpPr>
        <p:spPr>
          <a:xfrm>
            <a:off x="488950" y="1340768"/>
            <a:ext cx="9144570" cy="4896543"/>
          </a:xfrm>
        </p:spPr>
        <p:txBody>
          <a:bodyPr/>
          <a:lstStyle/>
          <a:p>
            <a:r>
              <a:rPr lang="zh-CN" altLang="en-US" dirty="0"/>
              <a:t>高可扩展性</a:t>
            </a:r>
            <a:endParaRPr lang="en-US" altLang="zh-CN" dirty="0"/>
          </a:p>
          <a:p>
            <a:pPr lvl="1"/>
            <a:r>
              <a:rPr lang="zh-CN" altLang="en-US" dirty="0"/>
              <a:t> 这里的“可扩展”概念比较广义，既包括了系统规模和存储容量的可扩展，也包括了随着系统节点数增加的聚合数据访问带宽的线性扩展，还包括了基于功能丰富强大的底层</a:t>
            </a:r>
            <a:r>
              <a:rPr lang="en-US" altLang="zh-CN" dirty="0"/>
              <a:t>API</a:t>
            </a:r>
            <a:r>
              <a:rPr lang="zh-CN" altLang="en-US" dirty="0"/>
              <a:t>提供多种功能、支持多种应用的功能性可扩展。</a:t>
            </a:r>
            <a:endParaRPr lang="en-US" altLang="zh-CN" dirty="0"/>
          </a:p>
          <a:p>
            <a:pPr lvl="2"/>
            <a:r>
              <a:rPr lang="en-US" altLang="zh-CN" dirty="0"/>
              <a:t>a. </a:t>
            </a:r>
            <a:r>
              <a:rPr lang="zh-CN" altLang="en-US" dirty="0"/>
              <a:t>去中心化。</a:t>
            </a:r>
          </a:p>
          <a:p>
            <a:pPr lvl="2"/>
            <a:r>
              <a:rPr lang="en-US" altLang="zh-CN" dirty="0"/>
              <a:t>b. </a:t>
            </a:r>
            <a:r>
              <a:rPr lang="zh-CN" altLang="en-US" dirty="0"/>
              <a:t>扩展灵活。</a:t>
            </a:r>
          </a:p>
          <a:p>
            <a:pPr lvl="2"/>
            <a:r>
              <a:rPr lang="en-US" altLang="zh-CN" dirty="0"/>
              <a:t>c. </a:t>
            </a:r>
            <a:r>
              <a:rPr lang="zh-CN" altLang="en-US" dirty="0"/>
              <a:t>随着节点增加而线性增长。</a:t>
            </a:r>
            <a:endParaRPr lang="en-US" altLang="zh-CN" dirty="0"/>
          </a:p>
          <a:p>
            <a:pPr lvl="1"/>
            <a:endParaRPr lang="en-US" altLang="zh-CN" dirty="0"/>
          </a:p>
        </p:txBody>
      </p:sp>
    </p:spTree>
    <p:extLst>
      <p:ext uri="{BB962C8B-B14F-4D97-AF65-F5344CB8AC3E}">
        <p14:creationId xmlns:p14="http://schemas.microsoft.com/office/powerpoint/2010/main" val="111263393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的设计思路</a:t>
            </a:r>
          </a:p>
        </p:txBody>
      </p:sp>
      <p:sp>
        <p:nvSpPr>
          <p:cNvPr id="3" name="内容占位符 2"/>
          <p:cNvSpPr>
            <a:spLocks noGrp="1"/>
          </p:cNvSpPr>
          <p:nvPr>
            <p:ph idx="1"/>
          </p:nvPr>
        </p:nvSpPr>
        <p:spPr>
          <a:xfrm>
            <a:off x="488950" y="1340768"/>
            <a:ext cx="9144570" cy="4896543"/>
          </a:xfrm>
        </p:spPr>
        <p:txBody>
          <a:bodyPr/>
          <a:lstStyle/>
          <a:p>
            <a:r>
              <a:rPr lang="zh-CN" altLang="en-US" dirty="0"/>
              <a:t>充分发挥存储设备自身的计算能力</a:t>
            </a:r>
            <a:endParaRPr lang="en-US" altLang="zh-CN" dirty="0"/>
          </a:p>
          <a:p>
            <a:pPr lvl="1"/>
            <a:r>
              <a:rPr lang="zh-CN" altLang="en-US" dirty="0"/>
              <a:t>采用具有计算能力的设备（最简单的例子就是普通的服务器）作为存储节点，这些节点不仅能够存储数据，而且具有很强的计算能力</a:t>
            </a:r>
          </a:p>
          <a:p>
            <a:pPr lvl="1"/>
            <a:r>
              <a:rPr lang="zh-CN" altLang="en-US" dirty="0"/>
              <a:t>然而，多数分布式系统都只是将这些节点作为功能简单的存储节点</a:t>
            </a:r>
          </a:p>
          <a:p>
            <a:pPr lvl="1"/>
            <a:r>
              <a:rPr lang="zh-CN" altLang="en-US" dirty="0"/>
              <a:t>如果充分发挥这些节点上的计算能力，则可以进一步提高系统的性能</a:t>
            </a:r>
          </a:p>
          <a:p>
            <a:pPr lvl="1"/>
            <a:endParaRPr lang="en-US" altLang="zh-CN" dirty="0"/>
          </a:p>
          <a:p>
            <a:pPr lvl="1"/>
            <a:endParaRPr lang="en-US" altLang="zh-CN" dirty="0"/>
          </a:p>
        </p:txBody>
      </p:sp>
    </p:spTree>
    <p:extLst>
      <p:ext uri="{BB962C8B-B14F-4D97-AF65-F5344CB8AC3E}">
        <p14:creationId xmlns:p14="http://schemas.microsoft.com/office/powerpoint/2010/main" val="13108284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的设计思路</a:t>
            </a:r>
          </a:p>
        </p:txBody>
      </p:sp>
      <p:sp>
        <p:nvSpPr>
          <p:cNvPr id="3" name="内容占位符 2"/>
          <p:cNvSpPr>
            <a:spLocks noGrp="1"/>
          </p:cNvSpPr>
          <p:nvPr>
            <p:ph idx="1"/>
          </p:nvPr>
        </p:nvSpPr>
        <p:spPr>
          <a:xfrm>
            <a:off x="488950" y="1340768"/>
            <a:ext cx="9144570" cy="4896543"/>
          </a:xfrm>
        </p:spPr>
        <p:txBody>
          <a:bodyPr/>
          <a:lstStyle/>
          <a:p>
            <a:r>
              <a:rPr lang="zh-CN" altLang="en-US" dirty="0"/>
              <a:t>去除所有的中心点</a:t>
            </a:r>
            <a:endParaRPr lang="en-US" altLang="zh-CN" dirty="0"/>
          </a:p>
          <a:p>
            <a:pPr lvl="1"/>
            <a:r>
              <a:rPr lang="zh-CN" altLang="en-US" dirty="0"/>
              <a:t>多数的分布式解决方案，一般都会采用 中心控制节点 </a:t>
            </a:r>
            <a:r>
              <a:rPr lang="en-US" altLang="zh-CN" dirty="0"/>
              <a:t>+ </a:t>
            </a:r>
            <a:r>
              <a:rPr lang="zh-CN" altLang="en-US" dirty="0"/>
              <a:t>集群子节点 </a:t>
            </a:r>
            <a:endParaRPr lang="en-US" altLang="zh-CN" dirty="0"/>
          </a:p>
          <a:p>
            <a:pPr lvl="1"/>
            <a:r>
              <a:rPr lang="zh-CN" altLang="en-US" dirty="0"/>
              <a:t>当系统中有中心节点时，会引入单点故障点，即当这个中心节点宕机时，整个系统便变得不可用，无法提供服务</a:t>
            </a:r>
            <a:endParaRPr lang="en-US" altLang="zh-CN" dirty="0"/>
          </a:p>
          <a:p>
            <a:pPr lvl="1"/>
            <a:r>
              <a:rPr lang="zh-CN" altLang="en-US" dirty="0"/>
              <a:t>如果中心点出现在数据访问的关键路径上，事实上也必然导致数据访问的延迟增大</a:t>
            </a:r>
          </a:p>
          <a:p>
            <a:pPr lvl="1"/>
            <a:r>
              <a:rPr lang="zh-CN" altLang="en-US" dirty="0"/>
              <a:t>同时，中心节点会制约整个系统的可扩展性，单个节点的所拥有的资源毕竟有限，当系统规模扩大时，中心节点的性能将不足以支撑系统的运行</a:t>
            </a:r>
          </a:p>
          <a:p>
            <a:pPr lvl="1"/>
            <a:endParaRPr lang="en-US" altLang="zh-CN" dirty="0"/>
          </a:p>
          <a:p>
            <a:pPr lvl="1"/>
            <a:endParaRPr lang="en-US" altLang="zh-CN" dirty="0"/>
          </a:p>
        </p:txBody>
      </p:sp>
    </p:spTree>
    <p:extLst>
      <p:ext uri="{BB962C8B-B14F-4D97-AF65-F5344CB8AC3E}">
        <p14:creationId xmlns:p14="http://schemas.microsoft.com/office/powerpoint/2010/main" val="1881241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的设计思路</a:t>
            </a:r>
          </a:p>
        </p:txBody>
      </p:sp>
      <p:sp>
        <p:nvSpPr>
          <p:cNvPr id="3" name="内容占位符 2"/>
          <p:cNvSpPr>
            <a:spLocks noGrp="1"/>
          </p:cNvSpPr>
          <p:nvPr>
            <p:ph idx="1"/>
          </p:nvPr>
        </p:nvSpPr>
        <p:spPr>
          <a:xfrm>
            <a:off x="488950" y="1340768"/>
            <a:ext cx="9144570" cy="4896543"/>
          </a:xfrm>
        </p:spPr>
        <p:txBody>
          <a:bodyPr/>
          <a:lstStyle/>
          <a:p>
            <a:r>
              <a:rPr lang="zh-CN" altLang="en-US" dirty="0"/>
              <a:t>无需查表，算算就好</a:t>
            </a:r>
          </a:p>
          <a:p>
            <a:pPr lvl="1"/>
            <a:r>
              <a:rPr lang="zh-CN" altLang="en-US" dirty="0"/>
              <a:t>无需查表</a:t>
            </a:r>
            <a:endParaRPr lang="en-US" altLang="zh-CN" dirty="0"/>
          </a:p>
          <a:p>
            <a:pPr lvl="2"/>
            <a:r>
              <a:rPr lang="zh-CN" altLang="en-US" dirty="0"/>
              <a:t>相对于传统存储系统而言，传统存储一般会有一个专门的服务器用于维护元数据和数据的对应关系表，也就是我们上面说到的中心控制点维护的“映射数据”</a:t>
            </a:r>
            <a:endParaRPr lang="en-US" altLang="zh-CN" dirty="0"/>
          </a:p>
          <a:p>
            <a:pPr lvl="1"/>
            <a:r>
              <a:rPr lang="zh-CN" altLang="en-US" dirty="0"/>
              <a:t>算算就好</a:t>
            </a:r>
            <a:endParaRPr lang="en-US" altLang="zh-CN" dirty="0"/>
          </a:p>
          <a:p>
            <a:pPr lvl="2"/>
            <a:r>
              <a:rPr lang="zh-CN" altLang="en-US" dirty="0"/>
              <a:t> </a:t>
            </a:r>
            <a:r>
              <a:rPr lang="en-US" altLang="zh-CN" dirty="0"/>
              <a:t>ceph </a:t>
            </a:r>
            <a:r>
              <a:rPr lang="zh-CN" altLang="en-US" dirty="0"/>
              <a:t>客户端利用本地的少量元数据，根据数据对象的</a:t>
            </a:r>
            <a:r>
              <a:rPr lang="en-US" altLang="zh-CN" dirty="0"/>
              <a:t>ID</a:t>
            </a:r>
            <a:r>
              <a:rPr lang="zh-CN" altLang="en-US" dirty="0"/>
              <a:t>信息简单计算即可得到数据存储位置</a:t>
            </a:r>
            <a:endParaRPr lang="en-US" altLang="zh-CN" dirty="0"/>
          </a:p>
        </p:txBody>
      </p:sp>
    </p:spTree>
    <p:extLst>
      <p:ext uri="{BB962C8B-B14F-4D97-AF65-F5344CB8AC3E}">
        <p14:creationId xmlns:p14="http://schemas.microsoft.com/office/powerpoint/2010/main" val="16875789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en-US" altLang="zh-CN" dirty="0" err="1"/>
              <a:t>Ceph</a:t>
            </a:r>
            <a:r>
              <a:rPr lang="zh-CN" altLang="en-US" dirty="0"/>
              <a:t>的起源</a:t>
            </a:r>
            <a:endParaRPr lang="en-US" altLang="zh-CN" dirty="0"/>
          </a:p>
          <a:p>
            <a:pPr>
              <a:lnSpc>
                <a:spcPct val="150000"/>
              </a:lnSpc>
            </a:pPr>
            <a:r>
              <a:rPr lang="en-US" altLang="zh-CN" dirty="0"/>
              <a:t>2.	</a:t>
            </a:r>
            <a:r>
              <a:rPr lang="en-US" altLang="zh-CN" dirty="0" err="1"/>
              <a:t>Ceph</a:t>
            </a:r>
            <a:r>
              <a:rPr lang="zh-CN" altLang="en-US" dirty="0"/>
              <a:t>的特点</a:t>
            </a:r>
            <a:endParaRPr lang="en-US" altLang="zh-CN" dirty="0"/>
          </a:p>
          <a:p>
            <a:pPr>
              <a:lnSpc>
                <a:spcPct val="150000"/>
              </a:lnSpc>
            </a:pPr>
            <a:r>
              <a:rPr lang="en-US" altLang="zh-CN" dirty="0">
                <a:solidFill>
                  <a:srgbClr val="C00000"/>
                </a:solidFill>
              </a:rPr>
              <a:t>3.</a:t>
            </a:r>
            <a:r>
              <a:rPr lang="zh-CN" altLang="en-US" dirty="0">
                <a:solidFill>
                  <a:srgbClr val="C00000"/>
                </a:solidFill>
              </a:rPr>
              <a:t> </a:t>
            </a:r>
            <a:r>
              <a:rPr lang="en-US" altLang="zh-CN" dirty="0">
                <a:solidFill>
                  <a:srgbClr val="C00000"/>
                </a:solidFill>
              </a:rPr>
              <a:t>	</a:t>
            </a:r>
            <a:r>
              <a:rPr lang="en-US" altLang="zh-CN" dirty="0" err="1">
                <a:solidFill>
                  <a:srgbClr val="C00000"/>
                </a:solidFill>
              </a:rPr>
              <a:t>Ceph</a:t>
            </a:r>
            <a:r>
              <a:rPr lang="zh-CN" altLang="en-US" dirty="0">
                <a:solidFill>
                  <a:srgbClr val="C00000"/>
                </a:solidFill>
              </a:rPr>
              <a:t>的架构</a:t>
            </a:r>
            <a:endParaRPr lang="en-US" altLang="zh-CN" dirty="0">
              <a:solidFill>
                <a:srgbClr val="C00000"/>
              </a:solidFill>
            </a:endParaRPr>
          </a:p>
          <a:p>
            <a:pPr>
              <a:lnSpc>
                <a:spcPct val="150000"/>
              </a:lnSpc>
            </a:pPr>
            <a:r>
              <a:rPr lang="en-US" altLang="zh-CN" dirty="0"/>
              <a:t>4.</a:t>
            </a:r>
            <a:r>
              <a:rPr lang="zh-CN" altLang="en-US" dirty="0"/>
              <a:t> </a:t>
            </a:r>
            <a:r>
              <a:rPr lang="en-US" altLang="zh-CN" dirty="0"/>
              <a:t>	RADOS</a:t>
            </a:r>
            <a:r>
              <a:rPr lang="zh-CN" altLang="en-US" dirty="0"/>
              <a:t>简介</a:t>
            </a:r>
          </a:p>
          <a:p>
            <a:pPr>
              <a:lnSpc>
                <a:spcPct val="150000"/>
              </a:lnSpc>
            </a:pPr>
            <a:r>
              <a:rPr lang="en-US" altLang="zh-CN" dirty="0"/>
              <a:t>5.	CephFS</a:t>
            </a:r>
            <a:r>
              <a:rPr lang="zh-CN" altLang="en-US" dirty="0"/>
              <a:t>简介</a:t>
            </a:r>
          </a:p>
          <a:p>
            <a:pPr>
              <a:lnSpc>
                <a:spcPct val="150000"/>
              </a:lnSpc>
            </a:pPr>
            <a:r>
              <a:rPr lang="en-US" altLang="zh-CN" dirty="0"/>
              <a:t>6.	</a:t>
            </a:r>
            <a:r>
              <a:rPr lang="en-US" altLang="zh-CN" dirty="0" err="1"/>
              <a:t>Ceph</a:t>
            </a:r>
            <a:r>
              <a:rPr lang="zh-CN" altLang="en-US" dirty="0"/>
              <a:t>内核模块</a:t>
            </a:r>
          </a:p>
          <a:p>
            <a:pPr>
              <a:lnSpc>
                <a:spcPct val="150000"/>
              </a:lnSpc>
            </a:pPr>
            <a:endParaRPr lang="en-US" altLang="zh-CN" dirty="0"/>
          </a:p>
        </p:txBody>
      </p:sp>
    </p:spTree>
    <p:extLst>
      <p:ext uri="{BB962C8B-B14F-4D97-AF65-F5344CB8AC3E}">
        <p14:creationId xmlns:p14="http://schemas.microsoft.com/office/powerpoint/2010/main" val="303957693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的架构</a:t>
            </a:r>
          </a:p>
        </p:txBody>
      </p:sp>
      <p:sp>
        <p:nvSpPr>
          <p:cNvPr id="3" name="内容占位符 2"/>
          <p:cNvSpPr>
            <a:spLocks noGrp="1"/>
          </p:cNvSpPr>
          <p:nvPr>
            <p:ph idx="1"/>
          </p:nvPr>
        </p:nvSpPr>
        <p:spPr>
          <a:xfrm>
            <a:off x="488950" y="1340768"/>
            <a:ext cx="9144570" cy="4896543"/>
          </a:xfrm>
        </p:spPr>
        <p:txBody>
          <a:bodyPr/>
          <a:lstStyle/>
          <a:p>
            <a:r>
              <a:rPr lang="en-US" altLang="zh-CN" dirty="0"/>
              <a:t>Ceph</a:t>
            </a:r>
            <a:r>
              <a:rPr lang="zh-CN" altLang="en-US" dirty="0"/>
              <a:t>的整体架构</a:t>
            </a:r>
            <a:endParaRPr lang="en-US" altLang="zh-CN" dirty="0"/>
          </a:p>
          <a:p>
            <a:pPr lvl="1"/>
            <a:r>
              <a:rPr lang="en-US" altLang="zh-CN" dirty="0"/>
              <a:t>RADOS</a:t>
            </a:r>
            <a:r>
              <a:rPr lang="zh-CN" altLang="en-US" dirty="0"/>
              <a:t>对象存储系统</a:t>
            </a:r>
            <a:endParaRPr lang="en-US" altLang="zh-CN" dirty="0"/>
          </a:p>
          <a:p>
            <a:pPr lvl="1"/>
            <a:r>
              <a:rPr lang="en-US" altLang="zh-CN" dirty="0"/>
              <a:t>librados</a:t>
            </a:r>
            <a:r>
              <a:rPr lang="zh-CN" altLang="en-US" dirty="0"/>
              <a:t>库层</a:t>
            </a:r>
            <a:endParaRPr lang="en-US" altLang="zh-CN" dirty="0"/>
          </a:p>
          <a:p>
            <a:pPr lvl="1"/>
            <a:r>
              <a:rPr lang="zh-CN" altLang="en-US" dirty="0"/>
              <a:t>最上层对应着</a:t>
            </a:r>
            <a:r>
              <a:rPr lang="en-US" altLang="zh-CN" dirty="0"/>
              <a:t>Ceph</a:t>
            </a:r>
            <a:r>
              <a:rPr lang="zh-CN" altLang="en-US" dirty="0"/>
              <a:t>不同形式的存储接口实现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7" name="图片 6">
            <a:extLst>
              <a:ext uri="{FF2B5EF4-FFF2-40B4-BE49-F238E27FC236}">
                <a16:creationId xmlns:a16="http://schemas.microsoft.com/office/drawing/2014/main" id="{5231A17A-E30C-406D-8190-62F7EC4CFFD0}"/>
              </a:ext>
            </a:extLst>
          </p:cNvPr>
          <p:cNvPicPr>
            <a:picLocks noChangeAspect="1"/>
          </p:cNvPicPr>
          <p:nvPr/>
        </p:nvPicPr>
        <p:blipFill>
          <a:blip r:embed="rId3"/>
          <a:stretch>
            <a:fillRect/>
          </a:stretch>
        </p:blipFill>
        <p:spPr>
          <a:xfrm>
            <a:off x="2252923" y="3030433"/>
            <a:ext cx="5616624" cy="3827567"/>
          </a:xfrm>
          <a:prstGeom prst="rect">
            <a:avLst/>
          </a:prstGeom>
        </p:spPr>
      </p:pic>
    </p:spTree>
    <p:extLst>
      <p:ext uri="{BB962C8B-B14F-4D97-AF65-F5344CB8AC3E}">
        <p14:creationId xmlns:p14="http://schemas.microsoft.com/office/powerpoint/2010/main" val="143351450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的架构</a:t>
            </a:r>
          </a:p>
        </p:txBody>
      </p:sp>
      <p:sp>
        <p:nvSpPr>
          <p:cNvPr id="3" name="内容占位符 2"/>
          <p:cNvSpPr>
            <a:spLocks noGrp="1"/>
          </p:cNvSpPr>
          <p:nvPr>
            <p:ph idx="1"/>
          </p:nvPr>
        </p:nvSpPr>
        <p:spPr>
          <a:xfrm>
            <a:off x="488950" y="1340768"/>
            <a:ext cx="9144570" cy="4896543"/>
          </a:xfrm>
        </p:spPr>
        <p:txBody>
          <a:bodyPr/>
          <a:lstStyle/>
          <a:p>
            <a:r>
              <a:rPr lang="en-US" altLang="zh-CN" dirty="0"/>
              <a:t>RADOS</a:t>
            </a:r>
          </a:p>
          <a:p>
            <a:pPr lvl="1"/>
            <a:r>
              <a:rPr lang="en-US" altLang="zh-CN" dirty="0"/>
              <a:t>RADOS</a:t>
            </a:r>
            <a:r>
              <a:rPr lang="zh-CN" altLang="en-US" dirty="0"/>
              <a:t>自身是一个完整的分布式对象存储系统，它具有可靠、智能、分布式等特性，</a:t>
            </a:r>
            <a:r>
              <a:rPr lang="en-US" altLang="zh-CN" dirty="0"/>
              <a:t>Ceph</a:t>
            </a:r>
            <a:r>
              <a:rPr lang="zh-CN" altLang="en-US" dirty="0"/>
              <a:t>的高可靠、高可拓展、高性能、高自动化都是由这一层来提供的，用户数据的存储最终也都是通过这一层来进行存储的，</a:t>
            </a:r>
            <a:r>
              <a:rPr lang="en-US" altLang="zh-CN" dirty="0"/>
              <a:t>RADOS</a:t>
            </a:r>
            <a:r>
              <a:rPr lang="zh-CN" altLang="en-US" dirty="0"/>
              <a:t>可以说就是</a:t>
            </a:r>
            <a:r>
              <a:rPr lang="en-US" altLang="zh-CN" dirty="0"/>
              <a:t>Ceph</a:t>
            </a:r>
            <a:r>
              <a:rPr lang="zh-CN" altLang="en-US" dirty="0"/>
              <a:t>的核心。</a:t>
            </a:r>
            <a:endParaRPr lang="en-US" altLang="zh-CN" dirty="0"/>
          </a:p>
          <a:p>
            <a:pPr marL="457200" lvl="1" indent="0">
              <a:buNone/>
            </a:pPr>
            <a:endParaRPr lang="en-US" altLang="zh-CN" dirty="0"/>
          </a:p>
          <a:p>
            <a:r>
              <a:rPr lang="en-US" altLang="zh-CN" dirty="0"/>
              <a:t>librados</a:t>
            </a:r>
            <a:r>
              <a:rPr lang="zh-CN" altLang="en-US" dirty="0"/>
              <a:t>库</a:t>
            </a:r>
          </a:p>
          <a:p>
            <a:pPr lvl="1"/>
            <a:r>
              <a:rPr lang="zh-CN" altLang="en-US" dirty="0"/>
              <a:t>基于</a:t>
            </a:r>
            <a:r>
              <a:rPr lang="en-US" altLang="zh-CN" dirty="0"/>
              <a:t>RADOS</a:t>
            </a:r>
            <a:r>
              <a:rPr lang="zh-CN" altLang="en-US" dirty="0"/>
              <a:t>层的上一层是</a:t>
            </a:r>
            <a:r>
              <a:rPr lang="en-US" altLang="zh-CN" dirty="0"/>
              <a:t>LIBRADOS</a:t>
            </a:r>
            <a:r>
              <a:rPr lang="zh-CN" altLang="en-US" dirty="0"/>
              <a:t>，</a:t>
            </a:r>
            <a:r>
              <a:rPr lang="en-US" altLang="zh-CN" dirty="0"/>
              <a:t>LIBRADOS</a:t>
            </a:r>
            <a:r>
              <a:rPr lang="zh-CN" altLang="en-US" dirty="0"/>
              <a:t>是一个库，它允许应用程序通过访问该库来与</a:t>
            </a:r>
            <a:r>
              <a:rPr lang="en-US" altLang="zh-CN" dirty="0"/>
              <a:t>RADOS</a:t>
            </a:r>
            <a:r>
              <a:rPr lang="zh-CN" altLang="en-US" dirty="0"/>
              <a:t>系统进行交互，支持多种编程语言，比如</a:t>
            </a:r>
            <a:r>
              <a:rPr lang="en-US" altLang="zh-CN" dirty="0"/>
              <a:t>C</a:t>
            </a:r>
            <a:r>
              <a:rPr lang="zh-CN" altLang="en-US" dirty="0"/>
              <a:t>、</a:t>
            </a:r>
            <a:r>
              <a:rPr lang="en-US" altLang="zh-CN" dirty="0"/>
              <a:t>C++</a:t>
            </a:r>
            <a:r>
              <a:rPr lang="zh-CN" altLang="en-US" dirty="0"/>
              <a:t>、</a:t>
            </a:r>
            <a:r>
              <a:rPr lang="en-US" altLang="zh-CN" dirty="0"/>
              <a:t>Python</a:t>
            </a:r>
            <a:r>
              <a:rPr lang="zh-CN" altLang="en-US" dirty="0"/>
              <a:t>等。</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258364883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的架构</a:t>
            </a:r>
          </a:p>
        </p:txBody>
      </p:sp>
      <p:sp>
        <p:nvSpPr>
          <p:cNvPr id="3" name="内容占位符 2"/>
          <p:cNvSpPr>
            <a:spLocks noGrp="1"/>
          </p:cNvSpPr>
          <p:nvPr>
            <p:ph idx="1"/>
          </p:nvPr>
        </p:nvSpPr>
        <p:spPr>
          <a:xfrm>
            <a:off x="488950" y="1340768"/>
            <a:ext cx="9144570" cy="4896543"/>
          </a:xfrm>
        </p:spPr>
        <p:txBody>
          <a:bodyPr/>
          <a:lstStyle/>
          <a:p>
            <a:r>
              <a:rPr lang="en-US" altLang="zh-CN" dirty="0"/>
              <a:t>RADOSGW/RBD/CEPH FS</a:t>
            </a:r>
          </a:p>
          <a:p>
            <a:pPr lvl="1"/>
            <a:r>
              <a:rPr lang="zh-CN" altLang="en-US" dirty="0"/>
              <a:t> 最上层面向应用提供</a:t>
            </a:r>
            <a:r>
              <a:rPr lang="en-US" altLang="zh-CN" dirty="0"/>
              <a:t>3</a:t>
            </a:r>
            <a:r>
              <a:rPr lang="zh-CN" altLang="en-US" dirty="0"/>
              <a:t>种不同的存储接口：</a:t>
            </a:r>
            <a:endParaRPr lang="en-US" altLang="zh-CN" dirty="0"/>
          </a:p>
          <a:p>
            <a:pPr lvl="2"/>
            <a:r>
              <a:rPr lang="zh-CN" altLang="en-US" sz="1600" dirty="0"/>
              <a:t>块存储接口：通过</a:t>
            </a:r>
            <a:r>
              <a:rPr lang="en-US" altLang="zh-CN" sz="1600" dirty="0" err="1"/>
              <a:t>librbd</a:t>
            </a:r>
            <a:r>
              <a:rPr lang="zh-CN" altLang="en-US" sz="1600" dirty="0"/>
              <a:t>库提供了块存储访问接口。</a:t>
            </a:r>
            <a:r>
              <a:rPr lang="en-US" altLang="zh-CN" sz="1600" dirty="0"/>
              <a:t>RBD</a:t>
            </a:r>
            <a:r>
              <a:rPr lang="zh-CN" altLang="en-US" sz="1600" dirty="0"/>
              <a:t>通过</a:t>
            </a:r>
            <a:r>
              <a:rPr lang="en-US" altLang="zh-CN" sz="1600" dirty="0"/>
              <a:t>Linux</a:t>
            </a:r>
            <a:r>
              <a:rPr lang="zh-CN" altLang="en-US" sz="1600" dirty="0"/>
              <a:t>内核客户端和</a:t>
            </a:r>
            <a:r>
              <a:rPr lang="en-US" altLang="zh-CN" sz="1600" dirty="0"/>
              <a:t>QEMU/KVM</a:t>
            </a:r>
            <a:r>
              <a:rPr lang="zh-CN" altLang="en-US" sz="1600" dirty="0"/>
              <a:t>驱动来提供一个分布式的块设备。它可以为虚拟机提供虚拟磁盘，或者通过内核映射为物理主机提供磁盘空间。</a:t>
            </a:r>
            <a:endParaRPr lang="en-US" altLang="zh-CN" sz="1800" dirty="0"/>
          </a:p>
          <a:p>
            <a:pPr lvl="2"/>
            <a:r>
              <a:rPr lang="zh-CN" altLang="en-US" sz="1600" dirty="0"/>
              <a:t>对象存储接口：</a:t>
            </a:r>
            <a:r>
              <a:rPr lang="en-US" altLang="zh-CN" sz="1600" dirty="0"/>
              <a:t>RADOSGW </a:t>
            </a:r>
            <a:r>
              <a:rPr lang="zh-CN" altLang="en-US" sz="1600" dirty="0"/>
              <a:t>目前提供了两种类型的</a:t>
            </a:r>
            <a:r>
              <a:rPr lang="en-US" altLang="zh-CN" sz="1600" dirty="0"/>
              <a:t>API</a:t>
            </a:r>
            <a:r>
              <a:rPr lang="zh-CN" altLang="en-US" sz="1600" dirty="0"/>
              <a:t>，一种是和</a:t>
            </a:r>
            <a:r>
              <a:rPr lang="en-US" altLang="zh-CN" sz="1600" dirty="0"/>
              <a:t>AWS</a:t>
            </a:r>
            <a:r>
              <a:rPr lang="zh-CN" altLang="en-US" sz="1600" dirty="0"/>
              <a:t>的</a:t>
            </a:r>
            <a:r>
              <a:rPr lang="en-US" altLang="zh-CN" sz="1600" dirty="0"/>
              <a:t>S3</a:t>
            </a:r>
            <a:r>
              <a:rPr lang="zh-CN" altLang="en-US" sz="1600" dirty="0"/>
              <a:t>接口兼容的</a:t>
            </a:r>
            <a:r>
              <a:rPr lang="en-US" altLang="zh-CN" sz="1600" dirty="0"/>
              <a:t>API</a:t>
            </a:r>
            <a:r>
              <a:rPr lang="zh-CN" altLang="en-US" sz="1600" dirty="0"/>
              <a:t>，另一种是和</a:t>
            </a:r>
            <a:r>
              <a:rPr lang="en-US" altLang="zh-CN" sz="1600" dirty="0"/>
              <a:t>OpenStack</a:t>
            </a:r>
            <a:r>
              <a:rPr lang="zh-CN" altLang="en-US" sz="1600" dirty="0"/>
              <a:t>的</a:t>
            </a:r>
            <a:r>
              <a:rPr lang="en-US" altLang="zh-CN" sz="1600" dirty="0"/>
              <a:t>Swift</a:t>
            </a:r>
            <a:r>
              <a:rPr lang="zh-CN" altLang="en-US" sz="1600" dirty="0"/>
              <a:t>对象接口兼容的</a:t>
            </a:r>
            <a:r>
              <a:rPr lang="en-US" altLang="zh-CN" sz="1600" dirty="0"/>
              <a:t>API</a:t>
            </a:r>
            <a:r>
              <a:rPr lang="zh-CN" altLang="en-US" sz="1600" dirty="0"/>
              <a:t>。</a:t>
            </a:r>
            <a:endParaRPr lang="en-US" altLang="zh-CN" sz="1800" dirty="0"/>
          </a:p>
          <a:p>
            <a:pPr lvl="2"/>
            <a:r>
              <a:rPr lang="zh-CN" altLang="en-US" sz="1600" dirty="0"/>
              <a:t>文件系统接口：目前提供两种接口，一种是标准的</a:t>
            </a:r>
            <a:r>
              <a:rPr lang="en-US" altLang="zh-CN" sz="1600" dirty="0" err="1"/>
              <a:t>posix</a:t>
            </a:r>
            <a:r>
              <a:rPr lang="zh-CN" altLang="en-US" sz="1600" dirty="0"/>
              <a:t>接口，另一种通过</a:t>
            </a:r>
            <a:r>
              <a:rPr lang="en-US" altLang="zh-CN" sz="1600" dirty="0" err="1"/>
              <a:t>libcephfs</a:t>
            </a:r>
            <a:r>
              <a:rPr lang="zh-CN" altLang="en-US" sz="1600" dirty="0"/>
              <a:t>库提供文件系统访问接口。文件系统的元数据服务器</a:t>
            </a:r>
            <a:r>
              <a:rPr lang="en-US" altLang="zh-CN" sz="1600" dirty="0"/>
              <a:t>MDS</a:t>
            </a:r>
            <a:r>
              <a:rPr lang="zh-CN" altLang="en-US" sz="1600" dirty="0"/>
              <a:t>用于提供元数据访问。数据直接通过</a:t>
            </a:r>
            <a:r>
              <a:rPr lang="en-US" altLang="zh-CN" sz="1600" dirty="0"/>
              <a:t>librados</a:t>
            </a:r>
            <a:r>
              <a:rPr lang="zh-CN" altLang="en-US" sz="1600" dirty="0"/>
              <a:t>库访问。</a:t>
            </a:r>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Picture 3" descr="F:\图片1.png">
            <a:extLst>
              <a:ext uri="{FF2B5EF4-FFF2-40B4-BE49-F238E27FC236}">
                <a16:creationId xmlns:a16="http://schemas.microsoft.com/office/drawing/2014/main" id="{B5050B98-A81E-4F2E-8286-F783D252C7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2960" y="4111347"/>
            <a:ext cx="3117643" cy="274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09541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en-US" altLang="zh-CN" dirty="0" err="1"/>
              <a:t>Ceph</a:t>
            </a:r>
            <a:r>
              <a:rPr lang="zh-CN" altLang="en-US" dirty="0"/>
              <a:t>的起源</a:t>
            </a:r>
            <a:endParaRPr lang="en-US" altLang="zh-CN" dirty="0"/>
          </a:p>
          <a:p>
            <a:pPr>
              <a:lnSpc>
                <a:spcPct val="150000"/>
              </a:lnSpc>
            </a:pPr>
            <a:r>
              <a:rPr lang="en-US" altLang="zh-CN" dirty="0"/>
              <a:t>2.	</a:t>
            </a:r>
            <a:r>
              <a:rPr lang="en-US" altLang="zh-CN" dirty="0" err="1"/>
              <a:t>Ceph</a:t>
            </a:r>
            <a:r>
              <a:rPr lang="zh-CN" altLang="en-US" dirty="0"/>
              <a:t>的特点</a:t>
            </a:r>
            <a:endParaRPr lang="en-US" altLang="zh-CN" dirty="0"/>
          </a:p>
          <a:p>
            <a:pPr>
              <a:lnSpc>
                <a:spcPct val="150000"/>
              </a:lnSpc>
            </a:pPr>
            <a:r>
              <a:rPr lang="en-US" altLang="zh-CN" dirty="0"/>
              <a:t>3.</a:t>
            </a:r>
            <a:r>
              <a:rPr lang="zh-CN" altLang="en-US" dirty="0"/>
              <a:t> </a:t>
            </a:r>
            <a:r>
              <a:rPr lang="en-US" altLang="zh-CN" dirty="0"/>
              <a:t>	</a:t>
            </a:r>
            <a:r>
              <a:rPr lang="en-US" altLang="zh-CN" dirty="0" err="1"/>
              <a:t>Ceph</a:t>
            </a:r>
            <a:r>
              <a:rPr lang="zh-CN" altLang="en-US" dirty="0"/>
              <a:t>的架构</a:t>
            </a:r>
            <a:endParaRPr lang="en-US" altLang="zh-CN" dirty="0"/>
          </a:p>
          <a:p>
            <a:pPr>
              <a:lnSpc>
                <a:spcPct val="150000"/>
              </a:lnSpc>
            </a:pPr>
            <a:r>
              <a:rPr lang="en-US" altLang="zh-CN" dirty="0">
                <a:solidFill>
                  <a:srgbClr val="C00000"/>
                </a:solidFill>
              </a:rPr>
              <a:t>4.</a:t>
            </a:r>
            <a:r>
              <a:rPr lang="zh-CN" altLang="en-US" dirty="0">
                <a:solidFill>
                  <a:srgbClr val="C00000"/>
                </a:solidFill>
              </a:rPr>
              <a:t> </a:t>
            </a:r>
            <a:r>
              <a:rPr lang="en-US" altLang="zh-CN" dirty="0">
                <a:solidFill>
                  <a:srgbClr val="C00000"/>
                </a:solidFill>
              </a:rPr>
              <a:t>	RADOS</a:t>
            </a:r>
            <a:r>
              <a:rPr lang="zh-CN" altLang="en-US" dirty="0">
                <a:solidFill>
                  <a:srgbClr val="C00000"/>
                </a:solidFill>
              </a:rPr>
              <a:t>简介</a:t>
            </a:r>
          </a:p>
          <a:p>
            <a:pPr>
              <a:lnSpc>
                <a:spcPct val="150000"/>
              </a:lnSpc>
            </a:pPr>
            <a:r>
              <a:rPr lang="en-US" altLang="zh-CN" dirty="0"/>
              <a:t>5.	CephFS</a:t>
            </a:r>
            <a:r>
              <a:rPr lang="zh-CN" altLang="en-US" dirty="0"/>
              <a:t>简介</a:t>
            </a:r>
          </a:p>
          <a:p>
            <a:pPr>
              <a:lnSpc>
                <a:spcPct val="150000"/>
              </a:lnSpc>
            </a:pPr>
            <a:r>
              <a:rPr lang="en-US" altLang="zh-CN" dirty="0"/>
              <a:t>6.	</a:t>
            </a:r>
            <a:r>
              <a:rPr lang="en-US" altLang="zh-CN" dirty="0" err="1"/>
              <a:t>Ceph</a:t>
            </a:r>
            <a:r>
              <a:rPr lang="zh-CN" altLang="en-US" dirty="0"/>
              <a:t>内核模块</a:t>
            </a:r>
          </a:p>
          <a:p>
            <a:pPr>
              <a:lnSpc>
                <a:spcPct val="150000"/>
              </a:lnSpc>
            </a:pPr>
            <a:endParaRPr lang="en-US" altLang="zh-CN" dirty="0"/>
          </a:p>
        </p:txBody>
      </p:sp>
    </p:spTree>
    <p:extLst>
      <p:ext uri="{BB962C8B-B14F-4D97-AF65-F5344CB8AC3E}">
        <p14:creationId xmlns:p14="http://schemas.microsoft.com/office/powerpoint/2010/main" val="18695570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RADOS</a:t>
            </a:r>
            <a:r>
              <a:rPr lang="zh-CN" altLang="en-US" dirty="0"/>
              <a:t>简介</a:t>
            </a:r>
          </a:p>
        </p:txBody>
      </p:sp>
      <p:sp>
        <p:nvSpPr>
          <p:cNvPr id="3" name="内容占位符 2"/>
          <p:cNvSpPr>
            <a:spLocks noGrp="1"/>
          </p:cNvSpPr>
          <p:nvPr>
            <p:ph idx="1"/>
          </p:nvPr>
        </p:nvSpPr>
        <p:spPr>
          <a:xfrm>
            <a:off x="488950" y="1340768"/>
            <a:ext cx="9216578" cy="4896543"/>
          </a:xfrm>
        </p:spPr>
        <p:txBody>
          <a:bodyPr/>
          <a:lstStyle/>
          <a:p>
            <a:r>
              <a:rPr lang="en-US" altLang="zh-CN" dirty="0"/>
              <a:t>RADOS</a:t>
            </a:r>
            <a:r>
              <a:rPr lang="zh-CN" altLang="en-US" dirty="0"/>
              <a:t>架构</a:t>
            </a:r>
            <a:endParaRPr lang="en-US" altLang="zh-CN" dirty="0"/>
          </a:p>
          <a:p>
            <a:pPr lvl="1"/>
            <a:r>
              <a:rPr lang="en-US" altLang="zh-CN" dirty="0"/>
              <a:t>RADOS</a:t>
            </a:r>
            <a:r>
              <a:rPr lang="zh-CN" altLang="en-US" dirty="0"/>
              <a:t>是</a:t>
            </a:r>
            <a:r>
              <a:rPr lang="en-US" altLang="zh-CN" dirty="0"/>
              <a:t>ceph</a:t>
            </a:r>
            <a:r>
              <a:rPr lang="zh-CN" altLang="en-US" dirty="0"/>
              <a:t>软件栈中最关键的组件，其本身是一个支持海量存储对象的分布式对象存储系统</a:t>
            </a:r>
          </a:p>
          <a:p>
            <a:pPr lvl="1"/>
            <a:r>
              <a:rPr lang="en-US" altLang="zh-CN" dirty="0"/>
              <a:t>RADOS</a:t>
            </a:r>
            <a:r>
              <a:rPr lang="zh-CN" altLang="en-US" dirty="0"/>
              <a:t>集群由</a:t>
            </a:r>
            <a:r>
              <a:rPr lang="en-US" altLang="zh-CN" dirty="0"/>
              <a:t>3</a:t>
            </a:r>
            <a:r>
              <a:rPr lang="zh-CN" altLang="en-US" dirty="0"/>
              <a:t>类节点构成</a:t>
            </a:r>
          </a:p>
          <a:p>
            <a:pPr lvl="2"/>
            <a:r>
              <a:rPr lang="en-US" altLang="zh-CN" sz="1600" dirty="0"/>
              <a:t>OSD</a:t>
            </a:r>
          </a:p>
          <a:p>
            <a:pPr lvl="3"/>
            <a:r>
              <a:rPr lang="en-US" altLang="zh-CN" sz="1600" dirty="0"/>
              <a:t>OSD</a:t>
            </a:r>
            <a:r>
              <a:rPr lang="zh-CN" altLang="en-US" sz="1600" dirty="0"/>
              <a:t>全称</a:t>
            </a:r>
            <a:r>
              <a:rPr lang="en-US" altLang="zh-CN" sz="1600" dirty="0"/>
              <a:t>Object Storage Device</a:t>
            </a:r>
            <a:r>
              <a:rPr lang="zh-CN" altLang="en-US" sz="1600" dirty="0"/>
              <a:t>，负责数据的存储和维护。一个</a:t>
            </a:r>
            <a:r>
              <a:rPr lang="en-US" altLang="zh-CN" sz="1600" dirty="0"/>
              <a:t>Ceph</a:t>
            </a:r>
            <a:r>
              <a:rPr lang="zh-CN" altLang="en-US" sz="1600" dirty="0"/>
              <a:t>集群一般都有很多个</a:t>
            </a:r>
            <a:r>
              <a:rPr lang="en-US" altLang="zh-CN" sz="1600" dirty="0"/>
              <a:t>OSD</a:t>
            </a:r>
            <a:r>
              <a:rPr lang="zh-CN" altLang="en-US" sz="1600" dirty="0"/>
              <a:t>。</a:t>
            </a:r>
            <a:endParaRPr lang="en-US" altLang="zh-CN" sz="1600" dirty="0"/>
          </a:p>
          <a:p>
            <a:pPr lvl="2"/>
            <a:r>
              <a:rPr lang="en-US" altLang="zh-CN" sz="1600" dirty="0"/>
              <a:t>Monitor</a:t>
            </a:r>
          </a:p>
          <a:p>
            <a:pPr lvl="3"/>
            <a:r>
              <a:rPr lang="zh-CN" altLang="en-US" sz="1600" dirty="0"/>
              <a:t>负责系统的状态监测，维护</a:t>
            </a:r>
            <a:r>
              <a:rPr lang="en-US" altLang="zh-CN" sz="1600" dirty="0"/>
              <a:t>cluster map</a:t>
            </a:r>
            <a:r>
              <a:rPr lang="zh-CN" altLang="en-US" sz="1600" dirty="0"/>
              <a:t>，用来记录当前系统的状态，如在线的节点、</a:t>
            </a:r>
            <a:r>
              <a:rPr lang="en-US" altLang="zh-CN" sz="1600" dirty="0"/>
              <a:t>IP</a:t>
            </a:r>
            <a:r>
              <a:rPr lang="zh-CN" altLang="en-US" sz="1600" dirty="0"/>
              <a:t>、</a:t>
            </a:r>
            <a:r>
              <a:rPr lang="en-US" altLang="zh-CN" sz="1600" dirty="0"/>
              <a:t>CRUSH</a:t>
            </a:r>
            <a:r>
              <a:rPr lang="zh-CN" altLang="en-US" sz="1600" dirty="0"/>
              <a:t>算法配置参数。</a:t>
            </a:r>
            <a:r>
              <a:rPr lang="en-US" altLang="zh-CN" sz="1600" dirty="0"/>
              <a:t>Monitor</a:t>
            </a:r>
            <a:r>
              <a:rPr lang="zh-CN" altLang="en-US" sz="1600" dirty="0"/>
              <a:t>通常是由数个节点组成的小集群。它们通过</a:t>
            </a:r>
            <a:r>
              <a:rPr lang="en-US" altLang="zh-CN" sz="1600" dirty="0" err="1"/>
              <a:t>Paxos</a:t>
            </a:r>
            <a:r>
              <a:rPr lang="zh-CN" altLang="en-US" sz="1600" dirty="0"/>
              <a:t>同步数据，用来保存</a:t>
            </a:r>
            <a:r>
              <a:rPr lang="en-US" altLang="zh-CN" sz="1600" dirty="0"/>
              <a:t>OSD</a:t>
            </a:r>
            <a:r>
              <a:rPr lang="zh-CN" altLang="en-US" sz="1600" dirty="0"/>
              <a:t>的元数据。</a:t>
            </a:r>
            <a:endParaRPr lang="en-US" altLang="zh-CN" sz="1600" dirty="0"/>
          </a:p>
          <a:p>
            <a:pPr lvl="2"/>
            <a:r>
              <a:rPr lang="en-US" altLang="zh-CN" sz="1600" dirty="0"/>
              <a:t>Client</a:t>
            </a:r>
          </a:p>
          <a:p>
            <a:pPr lvl="3"/>
            <a:r>
              <a:rPr lang="zh-CN" altLang="en-US" sz="1600" dirty="0"/>
              <a:t>众多的客户端节点，可通过计算得到对象的位置</a:t>
            </a:r>
            <a:r>
              <a:rPr lang="en-US" altLang="zh-CN" sz="1600" dirty="0"/>
              <a:t>(</a:t>
            </a:r>
            <a:r>
              <a:rPr lang="zh-CN" altLang="en-US" sz="1600" dirty="0"/>
              <a:t>无需查询元数据</a:t>
            </a:r>
            <a:r>
              <a:rPr lang="en-US" altLang="zh-CN" sz="1600" dirty="0"/>
              <a:t>)</a:t>
            </a:r>
            <a:r>
              <a:rPr lang="zh-CN" altLang="en-US" sz="1600" dirty="0"/>
              <a:t>，进而直接与</a:t>
            </a:r>
            <a:r>
              <a:rPr lang="en-US" altLang="zh-CN" sz="1600" dirty="0"/>
              <a:t>OSD</a:t>
            </a:r>
            <a:r>
              <a:rPr lang="zh-CN" altLang="en-US" sz="1600" dirty="0"/>
              <a:t>通信，访问对象</a:t>
            </a:r>
            <a:endParaRPr lang="en-US" altLang="zh-CN" sz="1600" dirty="0"/>
          </a:p>
          <a:p>
            <a:pPr lvl="2"/>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6665239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272480" y="1268760"/>
            <a:ext cx="7488832" cy="5832648"/>
          </a:xfrm>
        </p:spPr>
        <p:txBody>
          <a:bodyPr/>
          <a:lstStyle/>
          <a:p>
            <a:r>
              <a:rPr lang="zh-CN" altLang="en-US" dirty="0">
                <a:ea typeface="宋体" pitchFamily="2" charset="-122"/>
              </a:rPr>
              <a:t>第</a:t>
            </a:r>
            <a:r>
              <a:rPr lang="en-US" altLang="zh-CN" dirty="0">
                <a:ea typeface="宋体" pitchFamily="2" charset="-122"/>
              </a:rPr>
              <a:t>1</a:t>
            </a:r>
            <a:r>
              <a:rPr lang="zh-CN" altLang="en-US" dirty="0">
                <a:ea typeface="宋体" pitchFamily="2" charset="-122"/>
              </a:rPr>
              <a:t>讲：</a:t>
            </a:r>
            <a:r>
              <a:rPr lang="en-US" altLang="zh-CN" dirty="0">
                <a:ea typeface="宋体" pitchFamily="2" charset="-122"/>
              </a:rPr>
              <a:t>VFS</a:t>
            </a:r>
            <a:r>
              <a:rPr lang="zh-CN" altLang="en-US" dirty="0">
                <a:ea typeface="宋体" pitchFamily="2" charset="-122"/>
              </a:rPr>
              <a:t>基础</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2</a:t>
            </a:r>
            <a:r>
              <a:rPr lang="zh-CN" altLang="en-US" dirty="0">
                <a:ea typeface="宋体" pitchFamily="2" charset="-122"/>
              </a:rPr>
              <a:t>讲：</a:t>
            </a:r>
            <a:r>
              <a:rPr lang="en-US" altLang="zh-CN" dirty="0">
                <a:ea typeface="宋体" pitchFamily="2" charset="-122"/>
              </a:rPr>
              <a:t>F2FS</a:t>
            </a:r>
            <a:r>
              <a:rPr lang="zh-CN" altLang="en-US" dirty="0">
                <a:ea typeface="宋体" pitchFamily="2" charset="-122"/>
              </a:rPr>
              <a:t>文件系统解析</a:t>
            </a:r>
            <a:endParaRPr lang="en-US" altLang="zh-CN" dirty="0">
              <a:ea typeface="宋体" pitchFamily="2" charset="-122"/>
            </a:endParaRPr>
          </a:p>
          <a:p>
            <a:pPr marL="0" indent="0">
              <a:buNone/>
            </a:pPr>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3</a:t>
            </a:r>
            <a:r>
              <a:rPr lang="zh-CN" altLang="en-US" dirty="0">
                <a:ea typeface="宋体" pitchFamily="2" charset="-122"/>
              </a:rPr>
              <a:t>讲：</a:t>
            </a:r>
            <a:r>
              <a:rPr lang="en-US" altLang="zh-CN" dirty="0">
                <a:ea typeface="宋体" pitchFamily="2" charset="-122"/>
              </a:rPr>
              <a:t>EROFS</a:t>
            </a:r>
            <a:r>
              <a:rPr lang="zh-CN" altLang="en-US" dirty="0">
                <a:ea typeface="宋体" pitchFamily="2" charset="-122"/>
              </a:rPr>
              <a:t>文件系统解析</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4</a:t>
            </a:r>
            <a:r>
              <a:rPr lang="zh-CN" altLang="en-US" dirty="0">
                <a:ea typeface="宋体" pitchFamily="2" charset="-122"/>
              </a:rPr>
              <a:t>讲：</a:t>
            </a:r>
            <a:r>
              <a:rPr lang="en-US" altLang="zh-CN" dirty="0">
                <a:ea typeface="宋体" pitchFamily="2" charset="-122"/>
              </a:rPr>
              <a:t>Ext4</a:t>
            </a:r>
            <a:r>
              <a:rPr lang="zh-CN" altLang="en-US" dirty="0">
                <a:ea typeface="宋体" pitchFamily="2" charset="-122"/>
              </a:rPr>
              <a:t>文件系统解析</a:t>
            </a:r>
          </a:p>
          <a:p>
            <a:endParaRPr lang="en-US" altLang="zh-CN" dirty="0">
              <a:ea typeface="宋体" pitchFamily="2" charset="-122"/>
            </a:endParaRPr>
          </a:p>
          <a:p>
            <a:r>
              <a:rPr lang="zh-CN" altLang="en-US" dirty="0">
                <a:ea typeface="宋体" pitchFamily="2" charset="-122"/>
              </a:rPr>
              <a:t>第</a:t>
            </a:r>
            <a:r>
              <a:rPr lang="en-US" altLang="zh-CN" dirty="0">
                <a:ea typeface="宋体" pitchFamily="2" charset="-122"/>
              </a:rPr>
              <a:t>5</a:t>
            </a:r>
            <a:r>
              <a:rPr lang="zh-CN" altLang="en-US" dirty="0">
                <a:ea typeface="宋体" pitchFamily="2" charset="-122"/>
              </a:rPr>
              <a:t>讲：分布式文件系统</a:t>
            </a:r>
            <a:r>
              <a:rPr lang="en-US" altLang="zh-CN" dirty="0" err="1">
                <a:ea typeface="宋体" pitchFamily="2" charset="-122"/>
              </a:rPr>
              <a:t>Ceph</a:t>
            </a:r>
            <a:r>
              <a:rPr lang="zh-CN" altLang="en-US" dirty="0">
                <a:ea typeface="宋体" pitchFamily="2" charset="-122"/>
              </a:rPr>
              <a:t>解析</a:t>
            </a:r>
          </a:p>
          <a:p>
            <a:endParaRPr lang="zh-CN" altLang="en-US" dirty="0">
              <a:ea typeface="宋体" pitchFamily="2" charset="-122"/>
            </a:endParaRPr>
          </a:p>
        </p:txBody>
      </p:sp>
      <p:sp>
        <p:nvSpPr>
          <p:cNvPr id="6" name="标题 5"/>
          <p:cNvSpPr>
            <a:spLocks noGrp="1"/>
          </p:cNvSpPr>
          <p:nvPr>
            <p:ph type="title"/>
          </p:nvPr>
        </p:nvSpPr>
        <p:spPr/>
        <p:txBody>
          <a:bodyPr/>
          <a:lstStyle/>
          <a:p>
            <a:r>
              <a:rPr lang="zh-CN" altLang="en-US" dirty="0">
                <a:effectLst>
                  <a:outerShdw blurRad="38100" dist="38100" dir="2700000" algn="tl">
                    <a:srgbClr val="000000">
                      <a:alpha val="43137"/>
                    </a:srgbClr>
                  </a:outerShdw>
                </a:effectLst>
              </a:rPr>
              <a:t>第九章 结构</a:t>
            </a:r>
          </a:p>
        </p:txBody>
      </p:sp>
    </p:spTree>
    <p:extLst>
      <p:ext uri="{BB962C8B-B14F-4D97-AF65-F5344CB8AC3E}">
        <p14:creationId xmlns:p14="http://schemas.microsoft.com/office/powerpoint/2010/main" val="101710581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en-US" altLang="zh-CN" dirty="0"/>
              <a:t>RADOS</a:t>
            </a:r>
            <a:r>
              <a:rPr lang="zh-CN" altLang="en-US" dirty="0"/>
              <a:t>设计</a:t>
            </a:r>
            <a:endParaRPr lang="en-US" altLang="zh-CN" dirty="0"/>
          </a:p>
          <a:p>
            <a:pPr lvl="1"/>
            <a:r>
              <a:rPr lang="zh-CN" altLang="en-US" dirty="0"/>
              <a:t>一个</a:t>
            </a:r>
            <a:r>
              <a:rPr lang="en-US" altLang="zh-CN" dirty="0"/>
              <a:t>RADOS</a:t>
            </a:r>
            <a:r>
              <a:rPr lang="zh-CN" altLang="en-US" dirty="0"/>
              <a:t>系统包含大量的</a:t>
            </a:r>
            <a:r>
              <a:rPr lang="en-US" altLang="zh-CN" dirty="0"/>
              <a:t>OSDs</a:t>
            </a:r>
            <a:r>
              <a:rPr lang="zh-CN" altLang="en-US" dirty="0"/>
              <a:t>和很少的用于管理</a:t>
            </a:r>
            <a:r>
              <a:rPr lang="en-US" altLang="zh-CN" dirty="0"/>
              <a:t>OSD</a:t>
            </a:r>
            <a:r>
              <a:rPr lang="zh-CN" altLang="en-US" dirty="0"/>
              <a:t>集群成员的</a:t>
            </a:r>
            <a:r>
              <a:rPr lang="en-US" altLang="zh-CN" dirty="0"/>
              <a:t>monitors</a:t>
            </a:r>
            <a:r>
              <a:rPr lang="zh-CN" altLang="en-US" dirty="0"/>
              <a:t>。</a:t>
            </a:r>
            <a:r>
              <a:rPr lang="en-US" altLang="zh-CN" dirty="0"/>
              <a:t>Monitor</a:t>
            </a:r>
            <a:r>
              <a:rPr lang="zh-CN" altLang="en-US" dirty="0"/>
              <a:t>都是是一些独立的进程。</a:t>
            </a:r>
            <a:endParaRPr lang="en-US" altLang="zh-CN" dirty="0"/>
          </a:p>
          <a:p>
            <a:pPr lvl="1"/>
            <a:r>
              <a:rPr lang="zh-CN" altLang="en-US" dirty="0"/>
              <a:t>众多的客户端节点，可通过计算得到对象的位置，进而直接与</a:t>
            </a:r>
            <a:r>
              <a:rPr lang="en-US" altLang="zh-CN" dirty="0" err="1"/>
              <a:t>osd</a:t>
            </a:r>
            <a:r>
              <a:rPr lang="zh-CN" altLang="en-US" dirty="0"/>
              <a:t>通信，访问对象。</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6" name="图片 5">
            <a:extLst>
              <a:ext uri="{FF2B5EF4-FFF2-40B4-BE49-F238E27FC236}">
                <a16:creationId xmlns:a16="http://schemas.microsoft.com/office/drawing/2014/main" id="{F22E0AB1-071E-4BC1-B4C1-EE4172B86BCF}"/>
              </a:ext>
            </a:extLst>
          </p:cNvPr>
          <p:cNvPicPr>
            <a:picLocks noChangeAspect="1"/>
          </p:cNvPicPr>
          <p:nvPr/>
        </p:nvPicPr>
        <p:blipFill>
          <a:blip r:embed="rId3"/>
          <a:stretch>
            <a:fillRect/>
          </a:stretch>
        </p:blipFill>
        <p:spPr>
          <a:xfrm>
            <a:off x="2216696" y="3356992"/>
            <a:ext cx="5976981" cy="3290912"/>
          </a:xfrm>
          <a:prstGeom prst="rect">
            <a:avLst/>
          </a:prstGeom>
        </p:spPr>
      </p:pic>
    </p:spTree>
    <p:extLst>
      <p:ext uri="{BB962C8B-B14F-4D97-AF65-F5344CB8AC3E}">
        <p14:creationId xmlns:p14="http://schemas.microsoft.com/office/powerpoint/2010/main" val="223871353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zh-CN" altLang="en-US" dirty="0"/>
              <a:t>数据定位</a:t>
            </a:r>
          </a:p>
          <a:p>
            <a:pPr lvl="1"/>
            <a:r>
              <a:rPr lang="en-US" altLang="zh-CN" dirty="0"/>
              <a:t>RADOS</a:t>
            </a:r>
            <a:r>
              <a:rPr lang="zh-CN" altLang="en-US" dirty="0"/>
              <a:t>采用两级映射的方式，将对象映射到</a:t>
            </a:r>
            <a:r>
              <a:rPr lang="en-US" altLang="zh-CN" dirty="0"/>
              <a:t>OSD</a:t>
            </a:r>
            <a:r>
              <a:rPr lang="zh-CN" altLang="en-US" dirty="0"/>
              <a:t>之上</a:t>
            </a:r>
          </a:p>
          <a:p>
            <a:pPr lvl="2"/>
            <a:r>
              <a:rPr lang="zh-CN" altLang="en-US" dirty="0"/>
              <a:t>对象到 </a:t>
            </a:r>
            <a:r>
              <a:rPr lang="en-US" altLang="zh-CN" dirty="0"/>
              <a:t>PG</a:t>
            </a:r>
            <a:r>
              <a:rPr lang="zh-CN" altLang="en-US" dirty="0"/>
              <a:t>：简单的哈希</a:t>
            </a:r>
          </a:p>
          <a:p>
            <a:pPr lvl="2"/>
            <a:r>
              <a:rPr lang="en-US" altLang="zh-CN" dirty="0"/>
              <a:t>PG </a:t>
            </a:r>
            <a:r>
              <a:rPr lang="zh-CN" altLang="en-US" dirty="0"/>
              <a:t>到 </a:t>
            </a:r>
            <a:r>
              <a:rPr lang="en-US" altLang="zh-CN" dirty="0"/>
              <a:t>OSD </a:t>
            </a:r>
            <a:r>
              <a:rPr lang="zh-CN" altLang="en-US" dirty="0"/>
              <a:t>列表：</a:t>
            </a:r>
            <a:r>
              <a:rPr lang="en-US" altLang="zh-CN" dirty="0"/>
              <a:t>CRUSH </a:t>
            </a:r>
            <a:r>
              <a:rPr lang="zh-CN" altLang="en-US" dirty="0"/>
              <a:t>伪随机算法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6F9E4F3F-B4A1-430B-96EF-597225CD3DF4}"/>
              </a:ext>
            </a:extLst>
          </p:cNvPr>
          <p:cNvPicPr>
            <a:picLocks noChangeAspect="1"/>
          </p:cNvPicPr>
          <p:nvPr/>
        </p:nvPicPr>
        <p:blipFill>
          <a:blip r:embed="rId3"/>
          <a:stretch>
            <a:fillRect/>
          </a:stretch>
        </p:blipFill>
        <p:spPr>
          <a:xfrm>
            <a:off x="2108684" y="3140968"/>
            <a:ext cx="5688632" cy="2701426"/>
          </a:xfrm>
          <a:prstGeom prst="rect">
            <a:avLst/>
          </a:prstGeom>
        </p:spPr>
      </p:pic>
    </p:spTree>
    <p:extLst>
      <p:ext uri="{BB962C8B-B14F-4D97-AF65-F5344CB8AC3E}">
        <p14:creationId xmlns:p14="http://schemas.microsoft.com/office/powerpoint/2010/main" val="338149971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zh-CN" altLang="en-US" dirty="0"/>
              <a:t>数据定位</a:t>
            </a:r>
          </a:p>
          <a:p>
            <a:pPr lvl="1"/>
            <a:r>
              <a:rPr lang="zh-CN" altLang="en-US" dirty="0"/>
              <a:t>对象到 </a:t>
            </a:r>
            <a:r>
              <a:rPr lang="en-US" altLang="zh-CN" dirty="0"/>
              <a:t>PG</a:t>
            </a:r>
            <a:r>
              <a:rPr lang="zh-CN" altLang="en-US" dirty="0"/>
              <a:t>：简单的哈希</a:t>
            </a:r>
            <a:endParaRPr lang="en-US" altLang="zh-CN" dirty="0"/>
          </a:p>
          <a:p>
            <a:pPr lvl="2"/>
            <a:r>
              <a:rPr lang="zh-CN" altLang="en-US" dirty="0"/>
              <a:t>第一层映射将存储对象映射到一个</a:t>
            </a:r>
            <a:r>
              <a:rPr lang="en-US" altLang="zh-CN" dirty="0"/>
              <a:t>PG(Placement Group)</a:t>
            </a:r>
            <a:r>
              <a:rPr lang="zh-CN" altLang="en-US" dirty="0"/>
              <a:t>， </a:t>
            </a:r>
            <a:r>
              <a:rPr lang="en-US" altLang="zh-CN" dirty="0"/>
              <a:t>PG</a:t>
            </a:r>
            <a:r>
              <a:rPr lang="zh-CN" altLang="en-US" dirty="0"/>
              <a:t>是一组存储对象集合， 是复制和负载均衡的最基本单位。 </a:t>
            </a:r>
            <a:endParaRPr lang="en-US" altLang="zh-CN" dirty="0"/>
          </a:p>
          <a:p>
            <a:pPr lvl="2"/>
            <a:r>
              <a:rPr lang="zh-CN" altLang="en-US" dirty="0"/>
              <a:t>映射方式为</a:t>
            </a:r>
            <a:r>
              <a:rPr lang="en-US" altLang="zh-CN" dirty="0" err="1"/>
              <a:t>pgid</a:t>
            </a:r>
            <a:r>
              <a:rPr lang="en-US" altLang="zh-CN" dirty="0"/>
              <a:t>= hash(</a:t>
            </a:r>
            <a:r>
              <a:rPr lang="en-US" altLang="zh-CN" dirty="0" err="1"/>
              <a:t>oid</a:t>
            </a:r>
            <a:r>
              <a:rPr lang="en-US" altLang="zh-CN" dirty="0"/>
              <a:t>) &amp;mask</a:t>
            </a:r>
            <a:r>
              <a:rPr lang="zh-CN" altLang="en-US" dirty="0"/>
              <a:t>，其中</a:t>
            </a:r>
            <a:r>
              <a:rPr lang="en-US" altLang="zh-CN" dirty="0"/>
              <a:t>mask</a:t>
            </a:r>
            <a:r>
              <a:rPr lang="zh-CN" altLang="en-US" dirty="0"/>
              <a:t>是位掩码，用于控制 </a:t>
            </a:r>
            <a:r>
              <a:rPr lang="en-US" altLang="zh-CN" dirty="0"/>
              <a:t>PG </a:t>
            </a:r>
            <a:r>
              <a:rPr lang="zh-CN" altLang="en-US" dirty="0"/>
              <a:t>数量。</a:t>
            </a:r>
            <a:endParaRPr lang="en-US" altLang="zh-CN" dirty="0"/>
          </a:p>
          <a:p>
            <a:pPr lvl="2"/>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687E67C6-F22B-4555-BA14-D663A0AE18AD}"/>
              </a:ext>
            </a:extLst>
          </p:cNvPr>
          <p:cNvPicPr>
            <a:picLocks noChangeAspect="1"/>
          </p:cNvPicPr>
          <p:nvPr/>
        </p:nvPicPr>
        <p:blipFill rotWithShape="1">
          <a:blip r:embed="rId3"/>
          <a:srcRect b="49354"/>
          <a:stretch/>
        </p:blipFill>
        <p:spPr>
          <a:xfrm>
            <a:off x="344488" y="3933056"/>
            <a:ext cx="5832202" cy="1402682"/>
          </a:xfrm>
          <a:prstGeom prst="rect">
            <a:avLst/>
          </a:prstGeom>
        </p:spPr>
      </p:pic>
      <p:sp>
        <p:nvSpPr>
          <p:cNvPr id="6" name="文本框 5">
            <a:extLst>
              <a:ext uri="{FF2B5EF4-FFF2-40B4-BE49-F238E27FC236}">
                <a16:creationId xmlns:a16="http://schemas.microsoft.com/office/drawing/2014/main" id="{7899C68D-E157-41FB-AF3A-483BBFB50399}"/>
              </a:ext>
            </a:extLst>
          </p:cNvPr>
          <p:cNvSpPr txBox="1"/>
          <p:nvPr/>
        </p:nvSpPr>
        <p:spPr>
          <a:xfrm>
            <a:off x="6040450" y="3501008"/>
            <a:ext cx="3729310" cy="2308324"/>
          </a:xfrm>
          <a:prstGeom prst="rect">
            <a:avLst/>
          </a:prstGeom>
          <a:noFill/>
        </p:spPr>
        <p:txBody>
          <a:bodyPr wrap="square" rtlCol="0">
            <a:spAutoFit/>
          </a:bodyPr>
          <a:lstStyle/>
          <a:p>
            <a:pPr algn="l"/>
            <a:r>
              <a:rPr lang="zh-CN" altLang="en-US" sz="1200" dirty="0">
                <a:solidFill>
                  <a:srgbClr val="333333"/>
                </a:solidFill>
                <a:latin typeface="+mn-ea"/>
                <a:ea typeface="+mn-ea"/>
              </a:rPr>
              <a:t>假定这里我们共有</a:t>
            </a:r>
            <a:r>
              <a:rPr lang="en-US" altLang="zh-CN" sz="1200" dirty="0">
                <a:solidFill>
                  <a:srgbClr val="333333"/>
                </a:solidFill>
                <a:latin typeface="+mn-ea"/>
                <a:ea typeface="+mn-ea"/>
              </a:rPr>
              <a:t>256</a:t>
            </a:r>
            <a:r>
              <a:rPr lang="zh-CN" altLang="en-US" sz="1200" dirty="0">
                <a:solidFill>
                  <a:srgbClr val="333333"/>
                </a:solidFill>
                <a:latin typeface="+mn-ea"/>
                <a:ea typeface="+mn-ea"/>
              </a:rPr>
              <a:t>个</a:t>
            </a:r>
            <a:r>
              <a:rPr lang="en-US" altLang="zh-CN" sz="1200" dirty="0">
                <a:solidFill>
                  <a:srgbClr val="333333"/>
                </a:solidFill>
                <a:latin typeface="+mn-ea"/>
                <a:ea typeface="+mn-ea"/>
              </a:rPr>
              <a:t>PG</a:t>
            </a:r>
            <a:r>
              <a:rPr lang="zh-CN" altLang="en-US" sz="1200" dirty="0">
                <a:solidFill>
                  <a:srgbClr val="333333"/>
                </a:solidFill>
                <a:latin typeface="+mn-ea"/>
                <a:ea typeface="+mn-ea"/>
              </a:rPr>
              <a:t>，给每个</a:t>
            </a:r>
            <a:r>
              <a:rPr lang="en-US" altLang="zh-CN" sz="1200" dirty="0">
                <a:solidFill>
                  <a:srgbClr val="333333"/>
                </a:solidFill>
                <a:latin typeface="+mn-ea"/>
                <a:ea typeface="+mn-ea"/>
              </a:rPr>
              <a:t>PG</a:t>
            </a:r>
            <a:r>
              <a:rPr lang="zh-CN" altLang="en-US" sz="1200" dirty="0">
                <a:solidFill>
                  <a:srgbClr val="333333"/>
                </a:solidFill>
                <a:latin typeface="+mn-ea"/>
                <a:ea typeface="+mn-ea"/>
              </a:rPr>
              <a:t>编个号分别叫做</a:t>
            </a:r>
            <a:r>
              <a:rPr lang="en-US" altLang="zh-CN" sz="1200" dirty="0">
                <a:solidFill>
                  <a:srgbClr val="333333"/>
                </a:solidFill>
                <a:latin typeface="+mn-ea"/>
                <a:ea typeface="+mn-ea"/>
              </a:rPr>
              <a:t>0x0, 0x1, ...0xF, 0x10, 0x11... 0xFE, 0xFF</a:t>
            </a:r>
            <a:r>
              <a:rPr lang="zh-CN" altLang="en-US" sz="1200" dirty="0">
                <a:solidFill>
                  <a:srgbClr val="333333"/>
                </a:solidFill>
                <a:latin typeface="+mn-ea"/>
                <a:ea typeface="+mn-ea"/>
              </a:rPr>
              <a:t>。</a:t>
            </a:r>
            <a:endParaRPr lang="en-US" altLang="zh-CN" sz="1200" dirty="0">
              <a:solidFill>
                <a:srgbClr val="333333"/>
              </a:solidFill>
              <a:latin typeface="+mn-ea"/>
              <a:ea typeface="+mn-ea"/>
            </a:endParaRPr>
          </a:p>
          <a:p>
            <a:pPr algn="l"/>
            <a:r>
              <a:rPr lang="zh-CN" altLang="en-US" sz="1200" b="0" dirty="0">
                <a:solidFill>
                  <a:srgbClr val="333333"/>
                </a:solidFill>
                <a:latin typeface="+mn-ea"/>
                <a:ea typeface="+mn-ea"/>
              </a:rPr>
              <a:t>对于对象名分别为</a:t>
            </a:r>
            <a:r>
              <a:rPr lang="en-US" altLang="zh-CN" sz="1200" b="0" dirty="0">
                <a:solidFill>
                  <a:srgbClr val="333333"/>
                </a:solidFill>
                <a:latin typeface="+mn-ea"/>
                <a:ea typeface="+mn-ea"/>
              </a:rPr>
              <a:t>bar</a:t>
            </a:r>
            <a:r>
              <a:rPr lang="zh-CN" altLang="en-US" sz="1200" b="0" dirty="0">
                <a:solidFill>
                  <a:srgbClr val="333333"/>
                </a:solidFill>
                <a:latin typeface="+mn-ea"/>
                <a:ea typeface="+mn-ea"/>
              </a:rPr>
              <a:t>和</a:t>
            </a:r>
            <a:r>
              <a:rPr lang="en-US" altLang="zh-CN" sz="1200" b="0" dirty="0">
                <a:solidFill>
                  <a:srgbClr val="333333"/>
                </a:solidFill>
                <a:latin typeface="+mn-ea"/>
                <a:ea typeface="+mn-ea"/>
              </a:rPr>
              <a:t>foo</a:t>
            </a:r>
            <a:r>
              <a:rPr lang="zh-CN" altLang="en-US" sz="1200" b="0" dirty="0">
                <a:solidFill>
                  <a:srgbClr val="333333"/>
                </a:solidFill>
                <a:latin typeface="+mn-ea"/>
                <a:ea typeface="+mn-ea"/>
              </a:rPr>
              <a:t>的两个对象，对他们的对象名进行计算即</a:t>
            </a:r>
            <a:r>
              <a:rPr lang="en-US" altLang="zh-CN" sz="1200" b="0" dirty="0">
                <a:solidFill>
                  <a:srgbClr val="333333"/>
                </a:solidFill>
                <a:latin typeface="+mn-ea"/>
                <a:ea typeface="+mn-ea"/>
              </a:rPr>
              <a:t>:</a:t>
            </a:r>
          </a:p>
          <a:p>
            <a:pPr algn="l"/>
            <a:r>
              <a:rPr lang="en-US" altLang="zh-CN" sz="1200" dirty="0">
                <a:solidFill>
                  <a:srgbClr val="333333"/>
                </a:solidFill>
                <a:latin typeface="+mn-ea"/>
                <a:ea typeface="+mn-ea"/>
              </a:rPr>
              <a:t>HASH(‘bar’) = 0x3E0A4162</a:t>
            </a:r>
          </a:p>
          <a:p>
            <a:pPr algn="l"/>
            <a:r>
              <a:rPr lang="en-US" altLang="zh-CN" sz="1200" dirty="0">
                <a:solidFill>
                  <a:srgbClr val="333333"/>
                </a:solidFill>
                <a:latin typeface="+mn-ea"/>
                <a:ea typeface="+mn-ea"/>
              </a:rPr>
              <a:t>HASH(‘foo’) = 0x7FE391A0</a:t>
            </a:r>
          </a:p>
          <a:p>
            <a:pPr algn="l"/>
            <a:r>
              <a:rPr lang="zh-CN" altLang="en-US" sz="1200" b="0" dirty="0">
                <a:solidFill>
                  <a:srgbClr val="333333"/>
                </a:solidFill>
                <a:latin typeface="+mn-ea"/>
                <a:ea typeface="+mn-ea"/>
              </a:rPr>
              <a:t>用随机数除以</a:t>
            </a:r>
            <a:r>
              <a:rPr lang="en-US" altLang="zh-CN" sz="1200" b="0" dirty="0">
                <a:solidFill>
                  <a:srgbClr val="333333"/>
                </a:solidFill>
                <a:latin typeface="+mn-ea"/>
                <a:ea typeface="+mn-ea"/>
              </a:rPr>
              <a:t>PG</a:t>
            </a:r>
            <a:r>
              <a:rPr lang="zh-CN" altLang="en-US" sz="1200" b="0" dirty="0">
                <a:solidFill>
                  <a:srgbClr val="333333"/>
                </a:solidFill>
                <a:latin typeface="+mn-ea"/>
                <a:ea typeface="+mn-ea"/>
              </a:rPr>
              <a:t>的总数</a:t>
            </a:r>
            <a:r>
              <a:rPr lang="en-US" altLang="zh-CN" sz="1200" b="0" dirty="0">
                <a:solidFill>
                  <a:srgbClr val="333333"/>
                </a:solidFill>
                <a:latin typeface="+mn-ea"/>
                <a:ea typeface="+mn-ea"/>
              </a:rPr>
              <a:t>256</a:t>
            </a:r>
            <a:r>
              <a:rPr lang="zh-CN" altLang="en-US" sz="1200" b="0" dirty="0">
                <a:solidFill>
                  <a:srgbClr val="333333"/>
                </a:solidFill>
                <a:latin typeface="+mn-ea"/>
                <a:ea typeface="+mn-ea"/>
              </a:rPr>
              <a:t>，得到的余数一定会落在</a:t>
            </a:r>
            <a:r>
              <a:rPr lang="en-US" altLang="zh-CN" sz="1200" b="0" dirty="0">
                <a:solidFill>
                  <a:srgbClr val="333333"/>
                </a:solidFill>
                <a:latin typeface="+mn-ea"/>
                <a:ea typeface="+mn-ea"/>
              </a:rPr>
              <a:t>[0x0, 0xFF]</a:t>
            </a:r>
            <a:r>
              <a:rPr lang="zh-CN" altLang="en-US" sz="1200" b="0" dirty="0">
                <a:solidFill>
                  <a:srgbClr val="333333"/>
                </a:solidFill>
                <a:latin typeface="+mn-ea"/>
                <a:ea typeface="+mn-ea"/>
              </a:rPr>
              <a:t>之间，也就是这</a:t>
            </a:r>
            <a:r>
              <a:rPr lang="en-US" altLang="zh-CN" sz="1200" b="0" dirty="0">
                <a:solidFill>
                  <a:srgbClr val="333333"/>
                </a:solidFill>
                <a:latin typeface="+mn-ea"/>
                <a:ea typeface="+mn-ea"/>
              </a:rPr>
              <a:t>256</a:t>
            </a:r>
            <a:r>
              <a:rPr lang="zh-CN" altLang="en-US" sz="1200" b="0" dirty="0">
                <a:solidFill>
                  <a:srgbClr val="333333"/>
                </a:solidFill>
                <a:latin typeface="+mn-ea"/>
                <a:ea typeface="+mn-ea"/>
              </a:rPr>
              <a:t>个</a:t>
            </a:r>
            <a:r>
              <a:rPr lang="en-US" altLang="zh-CN" sz="1200" b="0" dirty="0">
                <a:solidFill>
                  <a:srgbClr val="333333"/>
                </a:solidFill>
                <a:latin typeface="+mn-ea"/>
                <a:ea typeface="+mn-ea"/>
              </a:rPr>
              <a:t>PG</a:t>
            </a:r>
            <a:r>
              <a:rPr lang="zh-CN" altLang="en-US" sz="1200" b="0" dirty="0">
                <a:solidFill>
                  <a:srgbClr val="333333"/>
                </a:solidFill>
                <a:latin typeface="+mn-ea"/>
                <a:ea typeface="+mn-ea"/>
              </a:rPr>
              <a:t>中的某一个：</a:t>
            </a:r>
            <a:endParaRPr lang="en-US" altLang="zh-CN" sz="1200" b="0" dirty="0">
              <a:solidFill>
                <a:srgbClr val="333333"/>
              </a:solidFill>
              <a:latin typeface="+mn-ea"/>
              <a:ea typeface="+mn-ea"/>
            </a:endParaRPr>
          </a:p>
          <a:p>
            <a:pPr algn="l"/>
            <a:r>
              <a:rPr lang="pt-BR" altLang="zh-CN" sz="1200" dirty="0">
                <a:solidFill>
                  <a:srgbClr val="333333"/>
                </a:solidFill>
                <a:latin typeface="+mn-ea"/>
                <a:ea typeface="+mn-ea"/>
              </a:rPr>
              <a:t>0x3E0A4162 % 0xFF ===&gt; 0x62</a:t>
            </a:r>
          </a:p>
          <a:p>
            <a:pPr algn="l"/>
            <a:r>
              <a:rPr lang="pt-BR" altLang="zh-CN" sz="1200" dirty="0">
                <a:solidFill>
                  <a:srgbClr val="333333"/>
                </a:solidFill>
                <a:latin typeface="+mn-ea"/>
                <a:ea typeface="+mn-ea"/>
              </a:rPr>
              <a:t>0x7FE391A0 % 0xFF ===&gt; 0xA0</a:t>
            </a:r>
          </a:p>
          <a:p>
            <a:pPr algn="l"/>
            <a:r>
              <a:rPr lang="zh-CN" altLang="en-US" sz="1200" b="0" dirty="0">
                <a:solidFill>
                  <a:srgbClr val="333333"/>
                </a:solidFill>
                <a:latin typeface="+mn-ea"/>
                <a:ea typeface="+mn-ea"/>
              </a:rPr>
              <a:t>于是乎，对象</a:t>
            </a:r>
            <a:r>
              <a:rPr lang="en-US" altLang="zh-CN" sz="1200" b="0" dirty="0">
                <a:solidFill>
                  <a:srgbClr val="333333"/>
                </a:solidFill>
                <a:latin typeface="+mn-ea"/>
                <a:ea typeface="+mn-ea"/>
              </a:rPr>
              <a:t>bar</a:t>
            </a:r>
            <a:r>
              <a:rPr lang="zh-CN" altLang="en-US" sz="1200" b="0" dirty="0">
                <a:solidFill>
                  <a:srgbClr val="333333"/>
                </a:solidFill>
                <a:latin typeface="+mn-ea"/>
                <a:ea typeface="+mn-ea"/>
              </a:rPr>
              <a:t>保存到编号为</a:t>
            </a:r>
            <a:r>
              <a:rPr lang="en-US" altLang="zh-CN" sz="1200" b="0" dirty="0">
                <a:solidFill>
                  <a:srgbClr val="333333"/>
                </a:solidFill>
                <a:latin typeface="+mn-ea"/>
                <a:ea typeface="+mn-ea"/>
              </a:rPr>
              <a:t>0x62</a:t>
            </a:r>
            <a:r>
              <a:rPr lang="zh-CN" altLang="en-US" sz="1200" b="0" dirty="0">
                <a:solidFill>
                  <a:srgbClr val="333333"/>
                </a:solidFill>
                <a:latin typeface="+mn-ea"/>
                <a:ea typeface="+mn-ea"/>
              </a:rPr>
              <a:t>的</a:t>
            </a:r>
            <a:r>
              <a:rPr lang="en-US" altLang="zh-CN" sz="1200" b="0" dirty="0">
                <a:solidFill>
                  <a:srgbClr val="333333"/>
                </a:solidFill>
                <a:latin typeface="+mn-ea"/>
                <a:ea typeface="+mn-ea"/>
              </a:rPr>
              <a:t>PG</a:t>
            </a:r>
            <a:r>
              <a:rPr lang="zh-CN" altLang="en-US" sz="1200" b="0" dirty="0">
                <a:solidFill>
                  <a:srgbClr val="333333"/>
                </a:solidFill>
                <a:latin typeface="+mn-ea"/>
                <a:ea typeface="+mn-ea"/>
              </a:rPr>
              <a:t>中，对象</a:t>
            </a:r>
            <a:r>
              <a:rPr lang="en-US" altLang="zh-CN" sz="1200" b="0" dirty="0">
                <a:solidFill>
                  <a:srgbClr val="333333"/>
                </a:solidFill>
                <a:latin typeface="+mn-ea"/>
                <a:ea typeface="+mn-ea"/>
              </a:rPr>
              <a:t>foo</a:t>
            </a:r>
            <a:r>
              <a:rPr lang="zh-CN" altLang="en-US" sz="1200" b="0" dirty="0">
                <a:solidFill>
                  <a:srgbClr val="333333"/>
                </a:solidFill>
                <a:latin typeface="+mn-ea"/>
                <a:ea typeface="+mn-ea"/>
              </a:rPr>
              <a:t>保存到编号为</a:t>
            </a:r>
            <a:r>
              <a:rPr lang="en-US" altLang="zh-CN" sz="1200" b="0" dirty="0">
                <a:solidFill>
                  <a:srgbClr val="333333"/>
                </a:solidFill>
                <a:latin typeface="+mn-ea"/>
                <a:ea typeface="+mn-ea"/>
              </a:rPr>
              <a:t>0xA0</a:t>
            </a:r>
            <a:r>
              <a:rPr lang="zh-CN" altLang="en-US" sz="1200" b="0" dirty="0">
                <a:solidFill>
                  <a:srgbClr val="333333"/>
                </a:solidFill>
                <a:latin typeface="+mn-ea"/>
                <a:ea typeface="+mn-ea"/>
              </a:rPr>
              <a:t>的</a:t>
            </a:r>
            <a:r>
              <a:rPr lang="en-US" altLang="zh-CN" sz="1200" b="0" dirty="0">
                <a:solidFill>
                  <a:srgbClr val="333333"/>
                </a:solidFill>
                <a:latin typeface="+mn-ea"/>
                <a:ea typeface="+mn-ea"/>
              </a:rPr>
              <a:t>PG</a:t>
            </a:r>
            <a:r>
              <a:rPr lang="zh-CN" altLang="en-US" sz="1200" b="0" dirty="0">
                <a:solidFill>
                  <a:srgbClr val="333333"/>
                </a:solidFill>
                <a:latin typeface="+mn-ea"/>
                <a:ea typeface="+mn-ea"/>
              </a:rPr>
              <a:t>中。</a:t>
            </a:r>
          </a:p>
        </p:txBody>
      </p:sp>
    </p:spTree>
    <p:extLst>
      <p:ext uri="{BB962C8B-B14F-4D97-AF65-F5344CB8AC3E}">
        <p14:creationId xmlns:p14="http://schemas.microsoft.com/office/powerpoint/2010/main" val="380458147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zh-CN" altLang="en-US" dirty="0"/>
              <a:t>数据定位</a:t>
            </a:r>
          </a:p>
          <a:p>
            <a:pPr lvl="1"/>
            <a:r>
              <a:rPr lang="en-US" altLang="zh-CN" dirty="0"/>
              <a:t>PG </a:t>
            </a:r>
            <a:r>
              <a:rPr lang="zh-CN" altLang="en-US" dirty="0"/>
              <a:t>到 </a:t>
            </a:r>
            <a:r>
              <a:rPr lang="en-US" altLang="zh-CN" dirty="0"/>
              <a:t>OSD </a:t>
            </a:r>
            <a:r>
              <a:rPr lang="zh-CN" altLang="en-US" dirty="0"/>
              <a:t>列表：</a:t>
            </a:r>
            <a:r>
              <a:rPr lang="en-US" altLang="zh-CN" dirty="0"/>
              <a:t>CRUSH </a:t>
            </a:r>
            <a:r>
              <a:rPr lang="zh-CN" altLang="en-US" dirty="0"/>
              <a:t>伪随机算法</a:t>
            </a:r>
          </a:p>
          <a:p>
            <a:pPr lvl="2"/>
            <a:r>
              <a:rPr lang="zh-CN" altLang="en-US" sz="1600" dirty="0"/>
              <a:t>第二层映射是基于</a:t>
            </a:r>
            <a:r>
              <a:rPr lang="en-US" altLang="zh-CN" sz="1600" dirty="0"/>
              <a:t>CRUSH</a:t>
            </a:r>
            <a:r>
              <a:rPr lang="zh-CN" altLang="en-US" sz="1600" dirty="0"/>
              <a:t>，一个可扩展哈希的、受控的复制。</a:t>
            </a:r>
            <a:endParaRPr lang="en-US" altLang="zh-CN" sz="1600" dirty="0"/>
          </a:p>
          <a:p>
            <a:pPr lvl="2"/>
            <a:r>
              <a:rPr lang="zh-CN" altLang="en-US" sz="1600" dirty="0"/>
              <a:t>将</a:t>
            </a:r>
            <a:r>
              <a:rPr lang="en-US" altLang="zh-CN" sz="1600" dirty="0"/>
              <a:t>PG</a:t>
            </a:r>
            <a:r>
              <a:rPr lang="zh-CN" altLang="en-US" sz="1600" dirty="0"/>
              <a:t>映射到多个</a:t>
            </a:r>
            <a:r>
              <a:rPr lang="en-US" altLang="zh-CN" sz="1600" dirty="0"/>
              <a:t>OSD</a:t>
            </a:r>
            <a:r>
              <a:rPr lang="zh-CN" altLang="en-US" sz="1600" dirty="0"/>
              <a:t>。</a:t>
            </a:r>
            <a:r>
              <a:rPr lang="en-US" altLang="zh-CN" sz="1600" dirty="0"/>
              <a:t>CRUSH </a:t>
            </a:r>
            <a:r>
              <a:rPr lang="zh-CN" altLang="en-US" sz="1600" dirty="0"/>
              <a:t>是一个伪随机数据分布函数，能够高效地将 </a:t>
            </a:r>
            <a:r>
              <a:rPr lang="en-US" altLang="zh-CN" sz="1600" dirty="0"/>
              <a:t>PG </a:t>
            </a:r>
            <a:r>
              <a:rPr lang="zh-CN" altLang="en-US" sz="1600" dirty="0"/>
              <a:t>映射到一个存储对象副本的 </a:t>
            </a:r>
            <a:r>
              <a:rPr lang="en-US" altLang="zh-CN" sz="1600" dirty="0"/>
              <a:t>OSD </a:t>
            </a:r>
            <a:r>
              <a:rPr lang="zh-CN" altLang="en-US" sz="1600" dirty="0"/>
              <a:t>列表。</a:t>
            </a:r>
            <a:endParaRPr lang="en-US" altLang="zh-CN" sz="1600" dirty="0"/>
          </a:p>
          <a:p>
            <a:pPr lvl="2"/>
            <a:r>
              <a:rPr lang="en-US" altLang="zh-CN" sz="1600" dirty="0"/>
              <a:t>CRUSH</a:t>
            </a:r>
            <a:r>
              <a:rPr lang="zh-CN" altLang="en-US" sz="1600" dirty="0"/>
              <a:t>的输入：</a:t>
            </a:r>
            <a:endParaRPr lang="en-US" altLang="zh-CN" sz="1600" dirty="0"/>
          </a:p>
          <a:p>
            <a:pPr lvl="3"/>
            <a:r>
              <a:rPr lang="en-US" altLang="zh-CN" sz="1400" dirty="0"/>
              <a:t>cluster map</a:t>
            </a:r>
            <a:r>
              <a:rPr lang="zh-CN" altLang="en-US" sz="1400" dirty="0"/>
              <a:t>：</a:t>
            </a:r>
            <a:r>
              <a:rPr lang="en-US" altLang="zh-CN" sz="1400" dirty="0"/>
              <a:t>cluster map</a:t>
            </a:r>
            <a:r>
              <a:rPr lang="zh-CN" altLang="en-US" sz="1400" dirty="0"/>
              <a:t>描述集群中所有</a:t>
            </a:r>
            <a:r>
              <a:rPr lang="en-US" altLang="zh-CN" sz="1400" dirty="0"/>
              <a:t>OSD</a:t>
            </a:r>
            <a:r>
              <a:rPr lang="zh-CN" altLang="en-US" sz="1400" dirty="0"/>
              <a:t>信息、状态及其逻辑关系</a:t>
            </a:r>
            <a:endParaRPr lang="en-US" altLang="zh-CN" sz="1400" dirty="0"/>
          </a:p>
          <a:p>
            <a:pPr lvl="3"/>
            <a:r>
              <a:rPr lang="zh-CN" altLang="en-US" sz="1400" dirty="0"/>
              <a:t> </a:t>
            </a:r>
            <a:r>
              <a:rPr lang="en-US" altLang="zh-CN" sz="1400" dirty="0"/>
              <a:t>placement rule</a:t>
            </a:r>
            <a:r>
              <a:rPr lang="zh-CN" altLang="en-US" sz="1400" dirty="0"/>
              <a:t>：限定了副本个数，以及副本放置规则，例如所有副本必须放在不同机架</a:t>
            </a:r>
            <a:endParaRPr lang="en-US" altLang="zh-CN" sz="1400" dirty="0"/>
          </a:p>
          <a:p>
            <a:pPr lvl="3"/>
            <a:r>
              <a:rPr lang="en-US" altLang="zh-CN" sz="1400" dirty="0" err="1"/>
              <a:t>pgid</a:t>
            </a:r>
            <a:endParaRPr lang="en-US" altLang="zh-CN" sz="1400" dirty="0"/>
          </a:p>
          <a:p>
            <a:pPr lvl="2"/>
            <a:r>
              <a:rPr lang="zh-CN" altLang="en-US" sz="1600" dirty="0"/>
              <a:t>与普通哈希不同，</a:t>
            </a:r>
            <a:r>
              <a:rPr lang="en-US" altLang="zh-CN" sz="1600" dirty="0"/>
              <a:t>CRUSH</a:t>
            </a:r>
            <a:r>
              <a:rPr lang="zh-CN" altLang="en-US" sz="1600" dirty="0"/>
              <a:t>较为稳定， 增加或者减少</a:t>
            </a:r>
            <a:r>
              <a:rPr lang="en-US" altLang="zh-CN" sz="1600" dirty="0"/>
              <a:t>OSD</a:t>
            </a:r>
            <a:r>
              <a:rPr lang="zh-CN" altLang="en-US" sz="1600" dirty="0"/>
              <a:t>， 不会导致大量数据迁移， 此外</a:t>
            </a:r>
            <a:r>
              <a:rPr lang="en-US" altLang="zh-CN" sz="1600" dirty="0"/>
              <a:t>CRUSH</a:t>
            </a:r>
            <a:r>
              <a:rPr lang="zh-CN" altLang="en-US" sz="1600" dirty="0"/>
              <a:t>允许根据</a:t>
            </a:r>
            <a:r>
              <a:rPr lang="en-US" altLang="zh-CN" sz="1600" dirty="0"/>
              <a:t>OSD</a:t>
            </a:r>
            <a:r>
              <a:rPr lang="zh-CN" altLang="en-US" sz="1600" dirty="0"/>
              <a:t>存储能力，设定权重</a:t>
            </a:r>
          </a:p>
          <a:p>
            <a:pPr lvl="2"/>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35B2CC1F-F393-4D82-B209-A660FE5F0F09}"/>
              </a:ext>
            </a:extLst>
          </p:cNvPr>
          <p:cNvPicPr>
            <a:picLocks noChangeAspect="1"/>
          </p:cNvPicPr>
          <p:nvPr/>
        </p:nvPicPr>
        <p:blipFill rotWithShape="1">
          <a:blip r:embed="rId3"/>
          <a:srcRect t="34652"/>
          <a:stretch/>
        </p:blipFill>
        <p:spPr>
          <a:xfrm>
            <a:off x="2432720" y="4941168"/>
            <a:ext cx="5568982" cy="1728192"/>
          </a:xfrm>
          <a:prstGeom prst="rect">
            <a:avLst/>
          </a:prstGeom>
        </p:spPr>
      </p:pic>
    </p:spTree>
    <p:extLst>
      <p:ext uri="{BB962C8B-B14F-4D97-AF65-F5344CB8AC3E}">
        <p14:creationId xmlns:p14="http://schemas.microsoft.com/office/powerpoint/2010/main" val="24852191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RADOS</a:t>
            </a:r>
            <a:r>
              <a:rPr lang="zh-CN" altLang="en-US" dirty="0"/>
              <a:t>简介</a:t>
            </a:r>
          </a:p>
        </p:txBody>
      </p:sp>
      <p:sp>
        <p:nvSpPr>
          <p:cNvPr id="3" name="内容占位符 2"/>
          <p:cNvSpPr>
            <a:spLocks noGrp="1"/>
          </p:cNvSpPr>
          <p:nvPr>
            <p:ph idx="1"/>
          </p:nvPr>
        </p:nvSpPr>
        <p:spPr>
          <a:xfrm>
            <a:off x="488950" y="1340768"/>
            <a:ext cx="9360594" cy="4896543"/>
          </a:xfrm>
        </p:spPr>
        <p:txBody>
          <a:bodyPr/>
          <a:lstStyle/>
          <a:p>
            <a:r>
              <a:rPr lang="zh-CN" altLang="en-US" dirty="0"/>
              <a:t>集群维护</a:t>
            </a:r>
          </a:p>
          <a:p>
            <a:pPr lvl="1"/>
            <a:r>
              <a:rPr lang="zh-CN" altLang="en-US" dirty="0"/>
              <a:t>由若干个</a:t>
            </a:r>
            <a:r>
              <a:rPr lang="en-US" altLang="zh-CN" dirty="0"/>
              <a:t>monitor</a:t>
            </a:r>
            <a:r>
              <a:rPr lang="zh-CN" altLang="en-US" dirty="0"/>
              <a:t>共同负责整个</a:t>
            </a:r>
            <a:r>
              <a:rPr lang="en-US" altLang="zh-CN" dirty="0"/>
              <a:t>RADOS</a:t>
            </a:r>
            <a:r>
              <a:rPr lang="zh-CN" altLang="en-US" dirty="0"/>
              <a:t>集群中所有</a:t>
            </a:r>
            <a:r>
              <a:rPr lang="en-US" altLang="zh-CN" dirty="0"/>
              <a:t>OSD</a:t>
            </a:r>
            <a:r>
              <a:rPr lang="zh-CN" altLang="en-US" dirty="0"/>
              <a:t>状态的发现与记录，并且共同形成</a:t>
            </a:r>
            <a:r>
              <a:rPr lang="en-US" altLang="zh-CN" dirty="0"/>
              <a:t>cluster map</a:t>
            </a:r>
            <a:r>
              <a:rPr lang="zh-CN" altLang="en-US" dirty="0"/>
              <a:t>的</a:t>
            </a:r>
            <a:r>
              <a:rPr lang="en-US" altLang="zh-CN" dirty="0"/>
              <a:t>master</a:t>
            </a:r>
            <a:r>
              <a:rPr lang="zh-CN" altLang="en-US" dirty="0"/>
              <a:t>版本，然后扩散至全体</a:t>
            </a:r>
            <a:r>
              <a:rPr lang="en-US" altLang="zh-CN" dirty="0"/>
              <a:t>OSD</a:t>
            </a:r>
            <a:r>
              <a:rPr lang="zh-CN" altLang="en-US" dirty="0"/>
              <a:t>以及</a:t>
            </a:r>
            <a:r>
              <a:rPr lang="en-US" altLang="zh-CN" dirty="0"/>
              <a:t>client</a:t>
            </a:r>
          </a:p>
          <a:p>
            <a:pPr lvl="2"/>
            <a:r>
              <a:rPr lang="en-US" altLang="zh-CN" sz="1600" dirty="0"/>
              <a:t>OSD</a:t>
            </a:r>
            <a:r>
              <a:rPr lang="zh-CN" altLang="en-US" sz="1600" dirty="0"/>
              <a:t>使用</a:t>
            </a:r>
            <a:r>
              <a:rPr lang="en-US" altLang="zh-CN" sz="1600" dirty="0"/>
              <a:t>cluster map</a:t>
            </a:r>
            <a:r>
              <a:rPr lang="zh-CN" altLang="en-US" sz="1600" dirty="0"/>
              <a:t>进行数据的维护</a:t>
            </a:r>
            <a:endParaRPr lang="en-US" altLang="zh-CN" sz="1600" dirty="0"/>
          </a:p>
          <a:p>
            <a:pPr lvl="2"/>
            <a:r>
              <a:rPr lang="en-US" altLang="zh-CN" sz="1600" dirty="0"/>
              <a:t>client</a:t>
            </a:r>
            <a:r>
              <a:rPr lang="zh-CN" altLang="en-US" sz="1600" dirty="0"/>
              <a:t>使用</a:t>
            </a:r>
            <a:r>
              <a:rPr lang="en-US" altLang="zh-CN" sz="1600" dirty="0"/>
              <a:t>cluster map</a:t>
            </a:r>
            <a:r>
              <a:rPr lang="zh-CN" altLang="en-US" sz="1600" dirty="0"/>
              <a:t>进行数据的寻址</a:t>
            </a:r>
            <a:endParaRPr lang="en-US" altLang="zh-CN" sz="1600" dirty="0"/>
          </a:p>
          <a:p>
            <a:pPr lvl="1"/>
            <a:r>
              <a:rPr lang="en-US" altLang="zh-CN" dirty="0"/>
              <a:t>monitor</a:t>
            </a:r>
            <a:r>
              <a:rPr lang="zh-CN" altLang="en-US" dirty="0"/>
              <a:t>并不主动轮询各个</a:t>
            </a:r>
            <a:r>
              <a:rPr lang="en-US" altLang="zh-CN" dirty="0"/>
              <a:t>OSD</a:t>
            </a:r>
            <a:r>
              <a:rPr lang="zh-CN" altLang="en-US" dirty="0"/>
              <a:t>的当前状态。相反，</a:t>
            </a:r>
            <a:r>
              <a:rPr lang="en-US" altLang="zh-CN" dirty="0"/>
              <a:t>OSD</a:t>
            </a:r>
            <a:r>
              <a:rPr lang="zh-CN" altLang="en-US" dirty="0"/>
              <a:t>需要向</a:t>
            </a:r>
            <a:r>
              <a:rPr lang="en-US" altLang="zh-CN" dirty="0"/>
              <a:t>monitor</a:t>
            </a:r>
            <a:r>
              <a:rPr lang="zh-CN" altLang="en-US" dirty="0"/>
              <a:t>上报状态信息</a:t>
            </a:r>
            <a:endParaRPr lang="en-US" altLang="zh-CN" dirty="0"/>
          </a:p>
          <a:p>
            <a:pPr lvl="2"/>
            <a:r>
              <a:rPr lang="zh-CN" altLang="en-US" sz="1600" dirty="0"/>
              <a:t>新的</a:t>
            </a:r>
            <a:r>
              <a:rPr lang="en-US" altLang="zh-CN" sz="1600" dirty="0"/>
              <a:t>OSD</a:t>
            </a:r>
            <a:r>
              <a:rPr lang="zh-CN" altLang="en-US" sz="1600" dirty="0"/>
              <a:t>被加入集群</a:t>
            </a:r>
            <a:endParaRPr lang="en-US" altLang="zh-CN" sz="1600" dirty="0"/>
          </a:p>
          <a:p>
            <a:pPr lvl="2"/>
            <a:r>
              <a:rPr lang="zh-CN" altLang="en-US" sz="1600" dirty="0"/>
              <a:t>某个</a:t>
            </a:r>
            <a:r>
              <a:rPr lang="en-US" altLang="zh-CN" sz="1600" dirty="0"/>
              <a:t>OSD</a:t>
            </a:r>
            <a:r>
              <a:rPr lang="zh-CN" altLang="en-US" sz="1600" dirty="0"/>
              <a:t>发现自身或者其他</a:t>
            </a:r>
            <a:r>
              <a:rPr lang="en-US" altLang="zh-CN" sz="1600" dirty="0"/>
              <a:t>OSD</a:t>
            </a:r>
            <a:r>
              <a:rPr lang="zh-CN" altLang="en-US" sz="1600" dirty="0"/>
              <a:t>发生异常</a:t>
            </a:r>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372586041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en-US" altLang="zh-CN" dirty="0"/>
              <a:t>Cluster Map</a:t>
            </a:r>
          </a:p>
          <a:p>
            <a:pPr lvl="1"/>
            <a:r>
              <a:rPr lang="zh-CN" altLang="en-US" dirty="0"/>
              <a:t>在</a:t>
            </a:r>
            <a:r>
              <a:rPr lang="en-US" altLang="zh-CN" dirty="0"/>
              <a:t>PB</a:t>
            </a:r>
            <a:r>
              <a:rPr lang="zh-CN" altLang="en-US" dirty="0"/>
              <a:t>级的存储规模下，存储系统一定是动态的：</a:t>
            </a:r>
            <a:endParaRPr lang="en-US" altLang="zh-CN" dirty="0"/>
          </a:p>
          <a:p>
            <a:pPr lvl="2"/>
            <a:r>
              <a:rPr lang="zh-CN" altLang="en-US" dirty="0"/>
              <a:t>系统会随着新设备的部署和旧设备的淘汰而增长或收缩，系统内的设备会持续地崩溃和恢复，大量的数据被创建或者删除。</a:t>
            </a:r>
            <a:endParaRPr lang="en-US" altLang="zh-CN" dirty="0"/>
          </a:p>
          <a:p>
            <a:pPr lvl="1"/>
            <a:r>
              <a:rPr lang="en-US" altLang="zh-CN" dirty="0"/>
              <a:t>cluster map</a:t>
            </a:r>
            <a:r>
              <a:rPr lang="zh-CN" altLang="en-US" dirty="0"/>
              <a:t>会被复制到集群中的所有部分（存储节点、控制节点，甚至是客户端），并且通过怠惰地传播小增量更新而更新。存储了整个集群的数据的分布以及成员。</a:t>
            </a:r>
            <a:endParaRPr lang="en-US" altLang="zh-CN" dirty="0"/>
          </a:p>
          <a:p>
            <a:pPr lvl="1"/>
            <a:r>
              <a:rPr lang="en-US" altLang="zh-CN" dirty="0"/>
              <a:t>cluster map</a:t>
            </a:r>
            <a:r>
              <a:rPr lang="zh-CN" altLang="en-US" dirty="0"/>
              <a:t>只有在集群的节点发生变动时，才会更新，更新频率不高，因此客户端和</a:t>
            </a:r>
            <a:r>
              <a:rPr lang="en-US" altLang="zh-CN" dirty="0"/>
              <a:t>OSD</a:t>
            </a:r>
            <a:r>
              <a:rPr lang="zh-CN" altLang="en-US" dirty="0"/>
              <a:t>都会从</a:t>
            </a:r>
            <a:r>
              <a:rPr lang="en-US" altLang="zh-CN" dirty="0"/>
              <a:t>monitor</a:t>
            </a:r>
            <a:r>
              <a:rPr lang="zh-CN" altLang="en-US" dirty="0"/>
              <a:t>获取</a:t>
            </a:r>
            <a:r>
              <a:rPr lang="en-US" altLang="zh-CN" dirty="0" err="1"/>
              <a:t>cluser</a:t>
            </a:r>
            <a:r>
              <a:rPr lang="en-US" altLang="zh-CN" dirty="0"/>
              <a:t> map</a:t>
            </a:r>
            <a:r>
              <a:rPr lang="zh-CN" altLang="en-US" dirty="0"/>
              <a:t>并缓存在本地</a:t>
            </a:r>
          </a:p>
          <a:p>
            <a:pPr lvl="1"/>
            <a:r>
              <a:rPr lang="zh-CN" altLang="en-US" dirty="0"/>
              <a:t>由于</a:t>
            </a:r>
            <a:r>
              <a:rPr lang="en-US" altLang="zh-CN" dirty="0"/>
              <a:t>monitor</a:t>
            </a:r>
            <a:r>
              <a:rPr lang="zh-CN" altLang="en-US" dirty="0"/>
              <a:t>、</a:t>
            </a:r>
            <a:r>
              <a:rPr lang="en-US" altLang="zh-CN" dirty="0"/>
              <a:t>ODS</a:t>
            </a:r>
            <a:r>
              <a:rPr lang="zh-CN" altLang="en-US" dirty="0"/>
              <a:t>、</a:t>
            </a:r>
            <a:r>
              <a:rPr lang="en-US" altLang="zh-CN" dirty="0"/>
              <a:t>client</a:t>
            </a:r>
            <a:r>
              <a:rPr lang="zh-CN" altLang="en-US" dirty="0"/>
              <a:t>都会保存</a:t>
            </a:r>
            <a:r>
              <a:rPr lang="en-US" altLang="zh-CN" dirty="0"/>
              <a:t>cluster map</a:t>
            </a:r>
            <a:r>
              <a:rPr lang="zh-CN" altLang="en-US" dirty="0"/>
              <a:t>，那么如何同步？</a:t>
            </a:r>
          </a:p>
          <a:p>
            <a:pPr lvl="2"/>
            <a:r>
              <a:rPr lang="en-US" altLang="zh-CN" dirty="0"/>
              <a:t>monitor</a:t>
            </a:r>
            <a:r>
              <a:rPr lang="zh-CN" altLang="en-US" dirty="0"/>
              <a:t>为主</a:t>
            </a:r>
          </a:p>
          <a:p>
            <a:pPr lvl="2"/>
            <a:r>
              <a:rPr lang="zh-CN" altLang="en-US" dirty="0"/>
              <a:t>延迟同步</a:t>
            </a:r>
          </a:p>
          <a:p>
            <a:pPr lvl="2"/>
            <a:r>
              <a:rPr lang="zh-CN" altLang="en-US" dirty="0"/>
              <a:t>版本号比较</a:t>
            </a:r>
          </a:p>
          <a:p>
            <a:pPr lvl="2"/>
            <a:endParaRPr lang="zh-CN" altLang="en-US" dirty="0"/>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203142415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RADOS</a:t>
            </a:r>
            <a:r>
              <a:rPr lang="zh-CN" altLang="en-US" dirty="0"/>
              <a:t>简介</a:t>
            </a:r>
          </a:p>
        </p:txBody>
      </p:sp>
      <p:sp>
        <p:nvSpPr>
          <p:cNvPr id="3" name="内容占位符 2"/>
          <p:cNvSpPr>
            <a:spLocks noGrp="1"/>
          </p:cNvSpPr>
          <p:nvPr>
            <p:ph idx="1"/>
          </p:nvPr>
        </p:nvSpPr>
        <p:spPr>
          <a:xfrm>
            <a:off x="488950" y="1340768"/>
            <a:ext cx="9504610" cy="4896543"/>
          </a:xfrm>
        </p:spPr>
        <p:txBody>
          <a:bodyPr/>
          <a:lstStyle/>
          <a:p>
            <a:r>
              <a:rPr lang="en-US" altLang="zh-CN" dirty="0"/>
              <a:t>Cluster Map</a:t>
            </a:r>
          </a:p>
          <a:p>
            <a:pPr lvl="1"/>
            <a:r>
              <a:rPr lang="en-US" altLang="zh-CN" dirty="0"/>
              <a:t>Cluster map</a:t>
            </a:r>
            <a:r>
              <a:rPr lang="zh-CN" altLang="en-US" dirty="0"/>
              <a:t>的实际内容</a:t>
            </a:r>
            <a:endParaRPr lang="en-US" altLang="zh-CN" dirty="0"/>
          </a:p>
          <a:p>
            <a:pPr lvl="2"/>
            <a:r>
              <a:rPr lang="en-US" altLang="zh-CN" sz="1600" dirty="0"/>
              <a:t> Epoch</a:t>
            </a:r>
            <a:r>
              <a:rPr lang="zh-CN" altLang="en-US" sz="1600" dirty="0"/>
              <a:t>，即版本号。</a:t>
            </a:r>
            <a:r>
              <a:rPr lang="en-US" altLang="zh-CN" sz="1600" dirty="0"/>
              <a:t>epoch</a:t>
            </a:r>
            <a:r>
              <a:rPr lang="zh-CN" altLang="en-US" sz="1600" dirty="0"/>
              <a:t>是一个单调递增序列。</a:t>
            </a:r>
            <a:r>
              <a:rPr lang="en-US" altLang="zh-CN" sz="1600" dirty="0"/>
              <a:t>epoch</a:t>
            </a:r>
            <a:r>
              <a:rPr lang="zh-CN" altLang="en-US" sz="1600" dirty="0"/>
              <a:t>越大，则</a:t>
            </a:r>
            <a:r>
              <a:rPr lang="en-US" altLang="zh-CN" sz="1600" dirty="0"/>
              <a:t>cluster map</a:t>
            </a:r>
            <a:r>
              <a:rPr lang="zh-CN" altLang="en-US" sz="1600" dirty="0"/>
              <a:t>版本越新。</a:t>
            </a:r>
            <a:endParaRPr lang="en-US" altLang="zh-CN" sz="1600" dirty="0"/>
          </a:p>
          <a:p>
            <a:pPr lvl="3"/>
            <a:r>
              <a:rPr lang="zh-CN" altLang="en-US" sz="1400" dirty="0">
                <a:solidFill>
                  <a:srgbClr val="7030A0"/>
                </a:solidFill>
              </a:rPr>
              <a:t>持有不同版本</a:t>
            </a:r>
            <a:r>
              <a:rPr lang="en-US" altLang="zh-CN" sz="1400" dirty="0">
                <a:solidFill>
                  <a:srgbClr val="7030A0"/>
                </a:solidFill>
              </a:rPr>
              <a:t>cluster map</a:t>
            </a:r>
            <a:r>
              <a:rPr lang="zh-CN" altLang="en-US" sz="1400" dirty="0">
                <a:solidFill>
                  <a:srgbClr val="7030A0"/>
                </a:solidFill>
              </a:rPr>
              <a:t>的</a:t>
            </a:r>
            <a:r>
              <a:rPr lang="en-US" altLang="zh-CN" sz="1400" dirty="0">
                <a:solidFill>
                  <a:srgbClr val="7030A0"/>
                </a:solidFill>
              </a:rPr>
              <a:t>OSD</a:t>
            </a:r>
            <a:r>
              <a:rPr lang="zh-CN" altLang="en-US" sz="1400" dirty="0">
                <a:solidFill>
                  <a:srgbClr val="7030A0"/>
                </a:solidFill>
              </a:rPr>
              <a:t>或</a:t>
            </a:r>
            <a:r>
              <a:rPr lang="en-US" altLang="zh-CN" sz="1400" dirty="0">
                <a:solidFill>
                  <a:srgbClr val="7030A0"/>
                </a:solidFill>
              </a:rPr>
              <a:t>client</a:t>
            </a:r>
            <a:r>
              <a:rPr lang="zh-CN" altLang="en-US" sz="1400" dirty="0">
                <a:solidFill>
                  <a:srgbClr val="7030A0"/>
                </a:solidFill>
              </a:rPr>
              <a:t>可以简单地通过比较</a:t>
            </a:r>
            <a:r>
              <a:rPr lang="en-US" altLang="zh-CN" sz="1400" dirty="0">
                <a:solidFill>
                  <a:srgbClr val="7030A0"/>
                </a:solidFill>
              </a:rPr>
              <a:t>epoch</a:t>
            </a:r>
            <a:r>
              <a:rPr lang="zh-CN" altLang="en-US" sz="1400" dirty="0">
                <a:solidFill>
                  <a:srgbClr val="7030A0"/>
                </a:solidFill>
              </a:rPr>
              <a:t>决定应该遵从谁手中的版本</a:t>
            </a:r>
            <a:endParaRPr lang="en-US" altLang="zh-CN" sz="1400" dirty="0">
              <a:solidFill>
                <a:srgbClr val="7030A0"/>
              </a:solidFill>
            </a:endParaRPr>
          </a:p>
          <a:p>
            <a:pPr lvl="3"/>
            <a:r>
              <a:rPr lang="en-US" altLang="zh-CN" sz="1400" dirty="0">
                <a:solidFill>
                  <a:srgbClr val="7030A0"/>
                </a:solidFill>
              </a:rPr>
              <a:t>monitor</a:t>
            </a:r>
            <a:r>
              <a:rPr lang="zh-CN" altLang="en-US" sz="1400" dirty="0">
                <a:solidFill>
                  <a:srgbClr val="7030A0"/>
                </a:solidFill>
              </a:rPr>
              <a:t>手中必定有</a:t>
            </a:r>
            <a:r>
              <a:rPr lang="en-US" altLang="zh-CN" sz="1400" dirty="0">
                <a:solidFill>
                  <a:srgbClr val="7030A0"/>
                </a:solidFill>
              </a:rPr>
              <a:t>epoch</a:t>
            </a:r>
            <a:r>
              <a:rPr lang="zh-CN" altLang="en-US" sz="1400" dirty="0">
                <a:solidFill>
                  <a:srgbClr val="7030A0"/>
                </a:solidFill>
              </a:rPr>
              <a:t>最大、版本最新的</a:t>
            </a:r>
            <a:r>
              <a:rPr lang="en-US" altLang="zh-CN" sz="1400" dirty="0">
                <a:solidFill>
                  <a:srgbClr val="7030A0"/>
                </a:solidFill>
              </a:rPr>
              <a:t>cluster map</a:t>
            </a:r>
          </a:p>
          <a:p>
            <a:pPr lvl="3"/>
            <a:r>
              <a:rPr lang="en-US" altLang="zh-CN" sz="1400" dirty="0">
                <a:solidFill>
                  <a:srgbClr val="7030A0"/>
                </a:solidFill>
              </a:rPr>
              <a:t>epoch</a:t>
            </a:r>
            <a:r>
              <a:rPr lang="zh-CN" altLang="en-US" sz="1400" dirty="0">
                <a:solidFill>
                  <a:srgbClr val="7030A0"/>
                </a:solidFill>
              </a:rPr>
              <a:t>值不同时，将默认先将</a:t>
            </a:r>
            <a:r>
              <a:rPr lang="en-US" altLang="zh-CN" sz="1400" dirty="0">
                <a:solidFill>
                  <a:srgbClr val="7030A0"/>
                </a:solidFill>
              </a:rPr>
              <a:t>cluster map</a:t>
            </a:r>
            <a:r>
              <a:rPr lang="zh-CN" altLang="en-US" sz="1400" dirty="0">
                <a:solidFill>
                  <a:srgbClr val="7030A0"/>
                </a:solidFill>
              </a:rPr>
              <a:t>同步至高版本一方的状态，再进行后续操作</a:t>
            </a:r>
            <a:endParaRPr lang="en-US" altLang="zh-CN" sz="1400" dirty="0">
              <a:solidFill>
                <a:srgbClr val="7030A0"/>
              </a:solidFill>
            </a:endParaRPr>
          </a:p>
          <a:p>
            <a:pPr lvl="2"/>
            <a:r>
              <a:rPr lang="zh-CN" altLang="en-US" sz="1600" dirty="0"/>
              <a:t>各个</a:t>
            </a:r>
            <a:r>
              <a:rPr lang="en-US" altLang="zh-CN" sz="1600" dirty="0"/>
              <a:t>OSD</a:t>
            </a:r>
            <a:r>
              <a:rPr lang="zh-CN" altLang="en-US" sz="1600" dirty="0"/>
              <a:t>的网络地址</a:t>
            </a:r>
            <a:endParaRPr lang="en-US" altLang="zh-CN" sz="1600" dirty="0"/>
          </a:p>
          <a:p>
            <a:pPr lvl="2"/>
            <a:r>
              <a:rPr lang="zh-CN" altLang="en-US" sz="1600" dirty="0"/>
              <a:t>各个</a:t>
            </a:r>
            <a:r>
              <a:rPr lang="en-US" altLang="zh-CN" sz="1600" dirty="0"/>
              <a:t>OSD</a:t>
            </a:r>
            <a:r>
              <a:rPr lang="zh-CN" altLang="en-US" sz="1600" dirty="0"/>
              <a:t>的状态。</a:t>
            </a:r>
            <a:r>
              <a:rPr lang="en-US" altLang="zh-CN" sz="1600" dirty="0"/>
              <a:t>OSD</a:t>
            </a:r>
            <a:r>
              <a:rPr lang="zh-CN" altLang="en-US" sz="1600" dirty="0"/>
              <a:t>状态的描述分为两个维度：</a:t>
            </a:r>
            <a:r>
              <a:rPr lang="en-US" altLang="zh-CN" sz="1600" dirty="0"/>
              <a:t>up</a:t>
            </a:r>
            <a:r>
              <a:rPr lang="zh-CN" altLang="en-US" sz="1600" dirty="0"/>
              <a:t>或者</a:t>
            </a:r>
            <a:r>
              <a:rPr lang="en-US" altLang="zh-CN" sz="1600" dirty="0"/>
              <a:t>down</a:t>
            </a:r>
            <a:r>
              <a:rPr lang="zh-CN" altLang="en-US" sz="1600" dirty="0"/>
              <a:t>（表明</a:t>
            </a:r>
            <a:r>
              <a:rPr lang="en-US" altLang="zh-CN" sz="1600" dirty="0"/>
              <a:t>OSD</a:t>
            </a:r>
            <a:r>
              <a:rPr lang="zh-CN" altLang="en-US" sz="1600" dirty="0"/>
              <a:t>是否正常工作），</a:t>
            </a:r>
            <a:r>
              <a:rPr lang="en-US" altLang="zh-CN" sz="1600" dirty="0"/>
              <a:t>in</a:t>
            </a:r>
            <a:r>
              <a:rPr lang="zh-CN" altLang="en-US" sz="1600" dirty="0"/>
              <a:t>或者</a:t>
            </a:r>
            <a:r>
              <a:rPr lang="en-US" altLang="zh-CN" sz="1600" dirty="0"/>
              <a:t>out</a:t>
            </a:r>
            <a:r>
              <a:rPr lang="zh-CN" altLang="en-US" sz="1600" dirty="0"/>
              <a:t>（表明</a:t>
            </a:r>
            <a:r>
              <a:rPr lang="en-US" altLang="zh-CN" sz="1600" dirty="0"/>
              <a:t>OSD</a:t>
            </a:r>
            <a:r>
              <a:rPr lang="zh-CN" altLang="en-US" sz="1600" dirty="0"/>
              <a:t>是否在至少一个</a:t>
            </a:r>
            <a:r>
              <a:rPr lang="en-US" altLang="zh-CN" sz="1600" dirty="0"/>
              <a:t>PG</a:t>
            </a:r>
            <a:r>
              <a:rPr lang="zh-CN" altLang="en-US" sz="1600" dirty="0"/>
              <a:t>中）。</a:t>
            </a:r>
            <a:endParaRPr lang="en-US" altLang="zh-CN" sz="1600" dirty="0"/>
          </a:p>
          <a:p>
            <a:pPr lvl="3"/>
            <a:r>
              <a:rPr lang="en-US" altLang="zh-CN" sz="1400" dirty="0">
                <a:solidFill>
                  <a:srgbClr val="7030A0"/>
                </a:solidFill>
              </a:rPr>
              <a:t>up</a:t>
            </a:r>
            <a:r>
              <a:rPr lang="zh-CN" altLang="en-US" sz="1400" dirty="0">
                <a:solidFill>
                  <a:srgbClr val="7030A0"/>
                </a:solidFill>
              </a:rPr>
              <a:t>且</a:t>
            </a:r>
            <a:r>
              <a:rPr lang="en-US" altLang="zh-CN" sz="1400" dirty="0">
                <a:solidFill>
                  <a:srgbClr val="7030A0"/>
                </a:solidFill>
              </a:rPr>
              <a:t>in</a:t>
            </a:r>
            <a:r>
              <a:rPr lang="zh-CN" altLang="en-US" sz="1400" dirty="0">
                <a:solidFill>
                  <a:srgbClr val="7030A0"/>
                </a:solidFill>
              </a:rPr>
              <a:t>：说明该</a:t>
            </a:r>
            <a:r>
              <a:rPr lang="en-US" altLang="zh-CN" sz="1400" dirty="0">
                <a:solidFill>
                  <a:srgbClr val="7030A0"/>
                </a:solidFill>
              </a:rPr>
              <a:t>OSD</a:t>
            </a:r>
            <a:r>
              <a:rPr lang="zh-CN" altLang="en-US" sz="1400" dirty="0">
                <a:solidFill>
                  <a:srgbClr val="7030A0"/>
                </a:solidFill>
              </a:rPr>
              <a:t>正常运行，且已经承载至少一个</a:t>
            </a:r>
            <a:r>
              <a:rPr lang="en-US" altLang="zh-CN" sz="1400" dirty="0">
                <a:solidFill>
                  <a:srgbClr val="7030A0"/>
                </a:solidFill>
              </a:rPr>
              <a:t>PG</a:t>
            </a:r>
            <a:r>
              <a:rPr lang="zh-CN" altLang="en-US" sz="1400" dirty="0">
                <a:solidFill>
                  <a:srgbClr val="7030A0"/>
                </a:solidFill>
              </a:rPr>
              <a:t>的数据。这是一个</a:t>
            </a:r>
            <a:r>
              <a:rPr lang="en-US" altLang="zh-CN" sz="1400" dirty="0">
                <a:solidFill>
                  <a:srgbClr val="7030A0"/>
                </a:solidFill>
              </a:rPr>
              <a:t>OSD</a:t>
            </a:r>
            <a:r>
              <a:rPr lang="zh-CN" altLang="en-US" sz="1400" dirty="0">
                <a:solidFill>
                  <a:srgbClr val="7030A0"/>
                </a:solidFill>
              </a:rPr>
              <a:t>的标准工作状态；</a:t>
            </a:r>
            <a:endParaRPr lang="en-US" altLang="zh-CN" sz="1400" dirty="0">
              <a:solidFill>
                <a:srgbClr val="7030A0"/>
              </a:solidFill>
            </a:endParaRPr>
          </a:p>
          <a:p>
            <a:pPr lvl="3"/>
            <a:r>
              <a:rPr lang="en-US" altLang="zh-CN" sz="1400" dirty="0">
                <a:solidFill>
                  <a:srgbClr val="7030A0"/>
                </a:solidFill>
              </a:rPr>
              <a:t>up</a:t>
            </a:r>
            <a:r>
              <a:rPr lang="zh-CN" altLang="en-US" sz="1400" dirty="0">
                <a:solidFill>
                  <a:srgbClr val="7030A0"/>
                </a:solidFill>
              </a:rPr>
              <a:t>且</a:t>
            </a:r>
            <a:r>
              <a:rPr lang="en-US" altLang="zh-CN" sz="1400" dirty="0">
                <a:solidFill>
                  <a:srgbClr val="7030A0"/>
                </a:solidFill>
              </a:rPr>
              <a:t>out</a:t>
            </a:r>
            <a:r>
              <a:rPr lang="zh-CN" altLang="en-US" sz="1400" dirty="0">
                <a:solidFill>
                  <a:srgbClr val="7030A0"/>
                </a:solidFill>
              </a:rPr>
              <a:t>：说明该</a:t>
            </a:r>
            <a:r>
              <a:rPr lang="en-US" altLang="zh-CN" sz="1400" dirty="0">
                <a:solidFill>
                  <a:srgbClr val="7030A0"/>
                </a:solidFill>
              </a:rPr>
              <a:t>OSD</a:t>
            </a:r>
            <a:r>
              <a:rPr lang="zh-CN" altLang="en-US" sz="1400" dirty="0">
                <a:solidFill>
                  <a:srgbClr val="7030A0"/>
                </a:solidFill>
              </a:rPr>
              <a:t>正常运行，但并未承载任何</a:t>
            </a:r>
            <a:r>
              <a:rPr lang="en-US" altLang="zh-CN" sz="1400" dirty="0">
                <a:solidFill>
                  <a:srgbClr val="7030A0"/>
                </a:solidFill>
              </a:rPr>
              <a:t>PG</a:t>
            </a:r>
            <a:r>
              <a:rPr lang="zh-CN" altLang="en-US" sz="1400" dirty="0">
                <a:solidFill>
                  <a:srgbClr val="7030A0"/>
                </a:solidFill>
              </a:rPr>
              <a:t>，其中也没有数据。一个新的</a:t>
            </a:r>
            <a:r>
              <a:rPr lang="en-US" altLang="zh-CN" sz="1400" dirty="0">
                <a:solidFill>
                  <a:srgbClr val="7030A0"/>
                </a:solidFill>
              </a:rPr>
              <a:t>OSD</a:t>
            </a:r>
            <a:r>
              <a:rPr lang="zh-CN" altLang="en-US" sz="1400" dirty="0">
                <a:solidFill>
                  <a:srgbClr val="7030A0"/>
                </a:solidFill>
              </a:rPr>
              <a:t>刚刚被加入</a:t>
            </a:r>
            <a:r>
              <a:rPr lang="en-US" altLang="zh-CN" sz="1400" dirty="0">
                <a:solidFill>
                  <a:srgbClr val="7030A0"/>
                </a:solidFill>
              </a:rPr>
              <a:t>Ceph</a:t>
            </a:r>
            <a:r>
              <a:rPr lang="zh-CN" altLang="en-US" sz="1400" dirty="0">
                <a:solidFill>
                  <a:srgbClr val="7030A0"/>
                </a:solidFill>
              </a:rPr>
              <a:t>集群后，便会处于这一状态。而一个出现故障的</a:t>
            </a:r>
            <a:r>
              <a:rPr lang="en-US" altLang="zh-CN" sz="1400" dirty="0">
                <a:solidFill>
                  <a:srgbClr val="7030A0"/>
                </a:solidFill>
              </a:rPr>
              <a:t>OSD</a:t>
            </a:r>
            <a:r>
              <a:rPr lang="zh-CN" altLang="en-US" sz="1400" dirty="0">
                <a:solidFill>
                  <a:srgbClr val="7030A0"/>
                </a:solidFill>
              </a:rPr>
              <a:t>被修复后，重新加入</a:t>
            </a:r>
            <a:r>
              <a:rPr lang="en-US" altLang="zh-CN" sz="1400" dirty="0">
                <a:solidFill>
                  <a:srgbClr val="7030A0"/>
                </a:solidFill>
              </a:rPr>
              <a:t>Ceph</a:t>
            </a:r>
            <a:r>
              <a:rPr lang="zh-CN" altLang="en-US" sz="1400" dirty="0">
                <a:solidFill>
                  <a:srgbClr val="7030A0"/>
                </a:solidFill>
              </a:rPr>
              <a:t>集群时，也是处于这一状态；</a:t>
            </a:r>
            <a:endParaRPr lang="en-US" altLang="zh-CN" sz="1400" dirty="0">
              <a:solidFill>
                <a:srgbClr val="7030A0"/>
              </a:solidFill>
            </a:endParaRPr>
          </a:p>
          <a:p>
            <a:pPr lvl="3"/>
            <a:r>
              <a:rPr lang="en-US" altLang="zh-CN" sz="1400" dirty="0">
                <a:solidFill>
                  <a:srgbClr val="7030A0"/>
                </a:solidFill>
              </a:rPr>
              <a:t>down</a:t>
            </a:r>
            <a:r>
              <a:rPr lang="zh-CN" altLang="en-US" sz="1400" dirty="0">
                <a:solidFill>
                  <a:srgbClr val="7030A0"/>
                </a:solidFill>
              </a:rPr>
              <a:t>且</a:t>
            </a:r>
            <a:r>
              <a:rPr lang="en-US" altLang="zh-CN" sz="1400" dirty="0">
                <a:solidFill>
                  <a:srgbClr val="7030A0"/>
                </a:solidFill>
              </a:rPr>
              <a:t>in</a:t>
            </a:r>
            <a:r>
              <a:rPr lang="zh-CN" altLang="en-US" sz="1400" dirty="0">
                <a:solidFill>
                  <a:srgbClr val="7030A0"/>
                </a:solidFill>
              </a:rPr>
              <a:t>：说明该</a:t>
            </a:r>
            <a:r>
              <a:rPr lang="en-US" altLang="zh-CN" sz="1400" dirty="0">
                <a:solidFill>
                  <a:srgbClr val="7030A0"/>
                </a:solidFill>
              </a:rPr>
              <a:t>OSD</a:t>
            </a:r>
            <a:r>
              <a:rPr lang="zh-CN" altLang="en-US" sz="1400" dirty="0">
                <a:solidFill>
                  <a:srgbClr val="7030A0"/>
                </a:solidFill>
              </a:rPr>
              <a:t>发生异常，但仍然承载着至少一个</a:t>
            </a:r>
            <a:r>
              <a:rPr lang="en-US" altLang="zh-CN" sz="1400" dirty="0">
                <a:solidFill>
                  <a:srgbClr val="7030A0"/>
                </a:solidFill>
              </a:rPr>
              <a:t>PG</a:t>
            </a:r>
            <a:r>
              <a:rPr lang="zh-CN" altLang="en-US" sz="1400" dirty="0">
                <a:solidFill>
                  <a:srgbClr val="7030A0"/>
                </a:solidFill>
              </a:rPr>
              <a:t>，其中仍然存储着数据。这种状态下的</a:t>
            </a:r>
            <a:r>
              <a:rPr lang="en-US" altLang="zh-CN" sz="1400" dirty="0">
                <a:solidFill>
                  <a:srgbClr val="7030A0"/>
                </a:solidFill>
              </a:rPr>
              <a:t>OSD</a:t>
            </a:r>
            <a:r>
              <a:rPr lang="zh-CN" altLang="en-US" sz="1400" dirty="0">
                <a:solidFill>
                  <a:srgbClr val="7030A0"/>
                </a:solidFill>
              </a:rPr>
              <a:t>刚刚被发现存在异常，可能仍能恢复正常，也可能会彻底无法工作；</a:t>
            </a:r>
            <a:endParaRPr lang="en-US" altLang="zh-CN" sz="1400" dirty="0">
              <a:solidFill>
                <a:srgbClr val="7030A0"/>
              </a:solidFill>
            </a:endParaRPr>
          </a:p>
          <a:p>
            <a:pPr lvl="3"/>
            <a:r>
              <a:rPr lang="en-US" altLang="zh-CN" sz="1400" dirty="0">
                <a:solidFill>
                  <a:srgbClr val="7030A0"/>
                </a:solidFill>
              </a:rPr>
              <a:t>down</a:t>
            </a:r>
            <a:r>
              <a:rPr lang="zh-CN" altLang="en-US" sz="1400" dirty="0">
                <a:solidFill>
                  <a:srgbClr val="7030A0"/>
                </a:solidFill>
              </a:rPr>
              <a:t>且</a:t>
            </a:r>
            <a:r>
              <a:rPr lang="en-US" altLang="zh-CN" sz="1400" dirty="0">
                <a:solidFill>
                  <a:srgbClr val="7030A0"/>
                </a:solidFill>
              </a:rPr>
              <a:t>out</a:t>
            </a:r>
            <a:r>
              <a:rPr lang="zh-CN" altLang="en-US" sz="1400" dirty="0">
                <a:solidFill>
                  <a:srgbClr val="7030A0"/>
                </a:solidFill>
              </a:rPr>
              <a:t>：说明该</a:t>
            </a:r>
            <a:r>
              <a:rPr lang="en-US" altLang="zh-CN" sz="1400" dirty="0">
                <a:solidFill>
                  <a:srgbClr val="7030A0"/>
                </a:solidFill>
              </a:rPr>
              <a:t>OSD</a:t>
            </a:r>
            <a:r>
              <a:rPr lang="zh-CN" altLang="en-US" sz="1400" dirty="0">
                <a:solidFill>
                  <a:srgbClr val="7030A0"/>
                </a:solidFill>
              </a:rPr>
              <a:t>已经彻底发生故障，且已经不再承载任何</a:t>
            </a:r>
            <a:r>
              <a:rPr lang="en-US" altLang="zh-CN" sz="1400" dirty="0">
                <a:solidFill>
                  <a:srgbClr val="7030A0"/>
                </a:solidFill>
              </a:rPr>
              <a:t>PG</a:t>
            </a:r>
            <a:r>
              <a:rPr lang="zh-CN" altLang="en-US" sz="1400" dirty="0">
                <a:solidFill>
                  <a:srgbClr val="7030A0"/>
                </a:solidFill>
              </a:rPr>
              <a:t>；</a:t>
            </a:r>
            <a:endParaRPr lang="en-US" altLang="zh-CN" sz="1400" dirty="0">
              <a:solidFill>
                <a:srgbClr val="7030A0"/>
              </a:solidFill>
            </a:endParaRPr>
          </a:p>
          <a:p>
            <a:pPr lvl="2"/>
            <a:r>
              <a:rPr lang="en-US" altLang="zh-CN" sz="1600" dirty="0"/>
              <a:t>CRUSH</a:t>
            </a:r>
            <a:r>
              <a:rPr lang="zh-CN" altLang="en-US" sz="1600" dirty="0"/>
              <a:t>算法配置参数。表明了</a:t>
            </a:r>
            <a:r>
              <a:rPr lang="en-US" altLang="zh-CN" sz="1600" dirty="0"/>
              <a:t>Ceph</a:t>
            </a:r>
            <a:r>
              <a:rPr lang="zh-CN" altLang="en-US" sz="1600" dirty="0"/>
              <a:t>集群的物理层级关系（</a:t>
            </a:r>
            <a:r>
              <a:rPr lang="en-US" altLang="zh-CN" sz="1600" dirty="0"/>
              <a:t>cluster hierarchy</a:t>
            </a:r>
            <a:r>
              <a:rPr lang="zh-CN" altLang="en-US" sz="1600" dirty="0"/>
              <a:t>），位置映射规则（</a:t>
            </a:r>
            <a:r>
              <a:rPr lang="en-US" altLang="zh-CN" sz="1600" dirty="0"/>
              <a:t>placement rules</a:t>
            </a:r>
            <a:r>
              <a:rPr lang="zh-CN" altLang="en-US" sz="1600" dirty="0"/>
              <a:t>）。</a:t>
            </a:r>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14348280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zh-CN" altLang="en-US" dirty="0"/>
              <a:t>数据一致性</a:t>
            </a:r>
          </a:p>
          <a:p>
            <a:pPr lvl="1"/>
            <a:r>
              <a:rPr lang="zh-CN" altLang="en-US" dirty="0"/>
              <a:t>为了保证数据的安全性，一个</a:t>
            </a:r>
            <a:r>
              <a:rPr lang="en-US" altLang="zh-CN" dirty="0" err="1"/>
              <a:t>pg</a:t>
            </a:r>
            <a:r>
              <a:rPr lang="zh-CN" altLang="en-US" dirty="0"/>
              <a:t>会复制到多个</a:t>
            </a:r>
            <a:r>
              <a:rPr lang="en-US" altLang="zh-CN" dirty="0"/>
              <a:t>OSD</a:t>
            </a:r>
            <a:r>
              <a:rPr lang="zh-CN" altLang="en-US" dirty="0"/>
              <a:t>上，因此，需要在修改数据时保证副本的一致性</a:t>
            </a:r>
          </a:p>
          <a:p>
            <a:pPr lvl="1"/>
            <a:r>
              <a:rPr lang="en-US" altLang="zh-CN" dirty="0"/>
              <a:t>RADOS</a:t>
            </a:r>
            <a:r>
              <a:rPr lang="zh-CN" altLang="en-US" dirty="0"/>
              <a:t>提供</a:t>
            </a:r>
            <a:r>
              <a:rPr lang="en-US" altLang="zh-CN" dirty="0"/>
              <a:t>3</a:t>
            </a:r>
            <a:r>
              <a:rPr lang="zh-CN" altLang="en-US" dirty="0"/>
              <a:t>种同步机制</a:t>
            </a:r>
          </a:p>
          <a:p>
            <a:pPr lvl="2"/>
            <a:r>
              <a:rPr lang="en-US" altLang="zh-CN" dirty="0"/>
              <a:t>primary-copy</a:t>
            </a:r>
          </a:p>
          <a:p>
            <a:pPr lvl="2"/>
            <a:r>
              <a:rPr lang="en-US" altLang="zh-CN" dirty="0"/>
              <a:t>chain</a:t>
            </a:r>
          </a:p>
          <a:p>
            <a:pPr lvl="2"/>
            <a:r>
              <a:rPr lang="en-US" altLang="zh-CN" dirty="0"/>
              <a:t>splay</a:t>
            </a:r>
          </a:p>
          <a:p>
            <a:pPr lvl="2"/>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Picture 2">
            <a:extLst>
              <a:ext uri="{FF2B5EF4-FFF2-40B4-BE49-F238E27FC236}">
                <a16:creationId xmlns:a16="http://schemas.microsoft.com/office/drawing/2014/main" id="{A93C745E-959B-4797-A60A-28961CC61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920" y="3158081"/>
            <a:ext cx="4911179"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712026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en-US" altLang="zh-CN" dirty="0" err="1"/>
              <a:t>Ceph</a:t>
            </a:r>
            <a:r>
              <a:rPr lang="zh-CN" altLang="en-US" dirty="0"/>
              <a:t>的起源</a:t>
            </a:r>
            <a:endParaRPr lang="en-US" altLang="zh-CN" dirty="0"/>
          </a:p>
          <a:p>
            <a:pPr>
              <a:lnSpc>
                <a:spcPct val="150000"/>
              </a:lnSpc>
            </a:pPr>
            <a:r>
              <a:rPr lang="en-US" altLang="zh-CN" dirty="0"/>
              <a:t>2.	</a:t>
            </a:r>
            <a:r>
              <a:rPr lang="en-US" altLang="zh-CN" dirty="0" err="1"/>
              <a:t>Ceph</a:t>
            </a:r>
            <a:r>
              <a:rPr lang="zh-CN" altLang="en-US" dirty="0"/>
              <a:t>的特点</a:t>
            </a:r>
            <a:endParaRPr lang="en-US" altLang="zh-CN" dirty="0"/>
          </a:p>
          <a:p>
            <a:pPr>
              <a:lnSpc>
                <a:spcPct val="150000"/>
              </a:lnSpc>
            </a:pPr>
            <a:r>
              <a:rPr lang="en-US" altLang="zh-CN" dirty="0"/>
              <a:t>3.</a:t>
            </a:r>
            <a:r>
              <a:rPr lang="zh-CN" altLang="en-US" dirty="0"/>
              <a:t> </a:t>
            </a:r>
            <a:r>
              <a:rPr lang="en-US" altLang="zh-CN" dirty="0"/>
              <a:t>	</a:t>
            </a:r>
            <a:r>
              <a:rPr lang="en-US" altLang="zh-CN" dirty="0" err="1"/>
              <a:t>Ceph</a:t>
            </a:r>
            <a:r>
              <a:rPr lang="zh-CN" altLang="en-US" dirty="0"/>
              <a:t>的架构</a:t>
            </a:r>
            <a:endParaRPr lang="en-US" altLang="zh-CN" dirty="0"/>
          </a:p>
          <a:p>
            <a:pPr>
              <a:lnSpc>
                <a:spcPct val="150000"/>
              </a:lnSpc>
            </a:pPr>
            <a:r>
              <a:rPr lang="en-US" altLang="zh-CN" dirty="0"/>
              <a:t>4.</a:t>
            </a:r>
            <a:r>
              <a:rPr lang="zh-CN" altLang="en-US" dirty="0"/>
              <a:t> </a:t>
            </a:r>
            <a:r>
              <a:rPr lang="en-US" altLang="zh-CN" dirty="0"/>
              <a:t>	RADOS</a:t>
            </a:r>
            <a:r>
              <a:rPr lang="zh-CN" altLang="en-US" dirty="0"/>
              <a:t>简介</a:t>
            </a:r>
          </a:p>
          <a:p>
            <a:pPr>
              <a:lnSpc>
                <a:spcPct val="150000"/>
              </a:lnSpc>
            </a:pPr>
            <a:r>
              <a:rPr lang="en-US" altLang="zh-CN" dirty="0">
                <a:solidFill>
                  <a:srgbClr val="C00000"/>
                </a:solidFill>
              </a:rPr>
              <a:t>5.	CephFS</a:t>
            </a:r>
            <a:r>
              <a:rPr lang="zh-CN" altLang="en-US" dirty="0">
                <a:solidFill>
                  <a:srgbClr val="C00000"/>
                </a:solidFill>
              </a:rPr>
              <a:t>简介</a:t>
            </a:r>
          </a:p>
          <a:p>
            <a:pPr>
              <a:lnSpc>
                <a:spcPct val="150000"/>
              </a:lnSpc>
            </a:pPr>
            <a:r>
              <a:rPr lang="en-US" altLang="zh-CN" dirty="0"/>
              <a:t>6.	</a:t>
            </a:r>
            <a:r>
              <a:rPr lang="en-US" altLang="zh-CN" dirty="0" err="1"/>
              <a:t>Ceph</a:t>
            </a:r>
            <a:r>
              <a:rPr lang="zh-CN" altLang="en-US" dirty="0"/>
              <a:t>内核模块</a:t>
            </a:r>
          </a:p>
          <a:p>
            <a:pPr>
              <a:lnSpc>
                <a:spcPct val="150000"/>
              </a:lnSpc>
            </a:pPr>
            <a:endParaRPr lang="en-US" altLang="zh-CN" dirty="0"/>
          </a:p>
        </p:txBody>
      </p:sp>
    </p:spTree>
    <p:extLst>
      <p:ext uri="{BB962C8B-B14F-4D97-AF65-F5344CB8AC3E}">
        <p14:creationId xmlns:p14="http://schemas.microsoft.com/office/powerpoint/2010/main" val="104705570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CephFS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en-US" altLang="zh-CN" dirty="0"/>
              <a:t>CephFS</a:t>
            </a:r>
            <a:r>
              <a:rPr lang="zh-CN" altLang="en-US" dirty="0"/>
              <a:t>简介</a:t>
            </a:r>
            <a:endParaRPr lang="en-US" altLang="zh-CN" dirty="0"/>
          </a:p>
          <a:p>
            <a:pPr lvl="1"/>
            <a:r>
              <a:rPr lang="en-US" altLang="zh-CN" dirty="0"/>
              <a:t>Ceph </a:t>
            </a:r>
            <a:r>
              <a:rPr lang="zh-CN" altLang="en-US" dirty="0"/>
              <a:t>文件系统是个 </a:t>
            </a:r>
            <a:r>
              <a:rPr lang="en-US" altLang="zh-CN" dirty="0"/>
              <a:t>POSIX </a:t>
            </a:r>
            <a:r>
              <a:rPr lang="zh-CN" altLang="en-US" dirty="0"/>
              <a:t>兼容的文件系统，它使用 </a:t>
            </a:r>
            <a:r>
              <a:rPr lang="en-US" altLang="zh-CN" dirty="0"/>
              <a:t>Ceph </a:t>
            </a:r>
            <a:r>
              <a:rPr lang="zh-CN" altLang="en-US" dirty="0"/>
              <a:t>存储集群来存储数据，并且被集成到</a:t>
            </a:r>
            <a:r>
              <a:rPr lang="en-US" altLang="zh-CN" dirty="0"/>
              <a:t>Linux Kernel</a:t>
            </a:r>
            <a:r>
              <a:rPr lang="zh-CN" altLang="en-US" dirty="0"/>
              <a:t>中</a:t>
            </a:r>
          </a:p>
          <a:p>
            <a:pPr lvl="1"/>
            <a:r>
              <a:rPr lang="en-US" altLang="zh-CN" dirty="0"/>
              <a:t>ceph fs</a:t>
            </a:r>
            <a:r>
              <a:rPr lang="zh-CN" altLang="en-US" dirty="0"/>
              <a:t>相当于</a:t>
            </a:r>
            <a:r>
              <a:rPr lang="en-US" altLang="zh-CN" dirty="0"/>
              <a:t>RADOS</a:t>
            </a:r>
            <a:r>
              <a:rPr lang="zh-CN" altLang="en-US" dirty="0"/>
              <a:t>集群的客户端</a:t>
            </a:r>
          </a:p>
          <a:p>
            <a:pPr lvl="1"/>
            <a:r>
              <a:rPr lang="zh-CN" altLang="en-US" dirty="0"/>
              <a:t>最早，</a:t>
            </a:r>
            <a:r>
              <a:rPr lang="en-US" altLang="zh-CN" dirty="0"/>
              <a:t>ceph</a:t>
            </a:r>
            <a:r>
              <a:rPr lang="zh-CN" altLang="en-US" dirty="0"/>
              <a:t>本身是一个分布式文件系统，后来从中剥离出</a:t>
            </a:r>
            <a:r>
              <a:rPr lang="en-US" altLang="zh-CN" dirty="0"/>
              <a:t>RADOS</a:t>
            </a:r>
            <a:r>
              <a:rPr lang="zh-CN" altLang="en-US" dirty="0"/>
              <a:t>，作为一个通用的分布式对象存储系统，原先的</a:t>
            </a:r>
            <a:r>
              <a:rPr lang="en-US" altLang="zh-CN" dirty="0"/>
              <a:t>ceph</a:t>
            </a:r>
            <a:r>
              <a:rPr lang="zh-CN" altLang="en-US" dirty="0"/>
              <a:t>被重构成</a:t>
            </a:r>
            <a:r>
              <a:rPr lang="en-US" altLang="zh-CN" dirty="0"/>
              <a:t>ceph fs</a:t>
            </a:r>
            <a:r>
              <a:rPr lang="zh-CN" altLang="en-US" dirty="0"/>
              <a:t>，进一步，在</a:t>
            </a:r>
            <a:r>
              <a:rPr lang="en-US" altLang="zh-CN" dirty="0"/>
              <a:t>RADOS</a:t>
            </a:r>
            <a:r>
              <a:rPr lang="zh-CN" altLang="en-US" dirty="0"/>
              <a:t>之上，又构建了</a:t>
            </a:r>
            <a:r>
              <a:rPr lang="en-US" altLang="zh-CN" dirty="0"/>
              <a:t>RBD</a:t>
            </a:r>
            <a:r>
              <a:rPr lang="zh-CN" altLang="en-US" dirty="0"/>
              <a:t>和</a:t>
            </a:r>
            <a:r>
              <a:rPr lang="en-US" altLang="zh-CN" dirty="0"/>
              <a:t>RADOS GW</a:t>
            </a:r>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8" name="Picture 2" descr="该图显示了 Ceph 的组成部分">
            <a:extLst>
              <a:ext uri="{FF2B5EF4-FFF2-40B4-BE49-F238E27FC236}">
                <a16:creationId xmlns:a16="http://schemas.microsoft.com/office/drawing/2014/main" id="{5F0EA0BD-F8BC-49D4-9B7F-E4840BD8F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784" y="4077072"/>
            <a:ext cx="4485456" cy="258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77985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solidFill>
                  <a:srgbClr val="C00000"/>
                </a:solidFill>
              </a:rPr>
              <a:t>1.	</a:t>
            </a:r>
            <a:r>
              <a:rPr lang="en-US" altLang="zh-CN" dirty="0" err="1">
                <a:solidFill>
                  <a:srgbClr val="C00000"/>
                </a:solidFill>
              </a:rPr>
              <a:t>Ceph</a:t>
            </a:r>
            <a:r>
              <a:rPr lang="zh-CN" altLang="en-US" dirty="0">
                <a:solidFill>
                  <a:srgbClr val="C00000"/>
                </a:solidFill>
              </a:rPr>
              <a:t>的起源</a:t>
            </a:r>
            <a:endParaRPr lang="en-US" altLang="zh-CN" dirty="0">
              <a:solidFill>
                <a:srgbClr val="C00000"/>
              </a:solidFill>
            </a:endParaRPr>
          </a:p>
          <a:p>
            <a:pPr>
              <a:lnSpc>
                <a:spcPct val="150000"/>
              </a:lnSpc>
            </a:pPr>
            <a:r>
              <a:rPr lang="en-US" altLang="zh-CN" dirty="0"/>
              <a:t>2.	</a:t>
            </a:r>
            <a:r>
              <a:rPr lang="en-US" altLang="zh-CN" dirty="0" err="1"/>
              <a:t>Ceph</a:t>
            </a:r>
            <a:r>
              <a:rPr lang="zh-CN" altLang="en-US" dirty="0"/>
              <a:t>的特点</a:t>
            </a:r>
            <a:endParaRPr lang="en-US" altLang="zh-CN" dirty="0"/>
          </a:p>
          <a:p>
            <a:pPr>
              <a:lnSpc>
                <a:spcPct val="150000"/>
              </a:lnSpc>
            </a:pPr>
            <a:r>
              <a:rPr lang="en-US" altLang="zh-CN" dirty="0"/>
              <a:t>3.</a:t>
            </a:r>
            <a:r>
              <a:rPr lang="zh-CN" altLang="en-US" dirty="0"/>
              <a:t> </a:t>
            </a:r>
            <a:r>
              <a:rPr lang="en-US" altLang="zh-CN" dirty="0"/>
              <a:t>	</a:t>
            </a:r>
            <a:r>
              <a:rPr lang="en-US" altLang="zh-CN" dirty="0" err="1"/>
              <a:t>Ceph</a:t>
            </a:r>
            <a:r>
              <a:rPr lang="zh-CN" altLang="en-US" dirty="0"/>
              <a:t>的架构</a:t>
            </a:r>
            <a:endParaRPr lang="en-US" altLang="zh-CN" dirty="0"/>
          </a:p>
          <a:p>
            <a:pPr>
              <a:lnSpc>
                <a:spcPct val="150000"/>
              </a:lnSpc>
            </a:pPr>
            <a:r>
              <a:rPr lang="en-US" altLang="zh-CN" dirty="0"/>
              <a:t>4.</a:t>
            </a:r>
            <a:r>
              <a:rPr lang="zh-CN" altLang="en-US" dirty="0"/>
              <a:t> </a:t>
            </a:r>
            <a:r>
              <a:rPr lang="en-US" altLang="zh-CN" dirty="0"/>
              <a:t>	RADOS</a:t>
            </a:r>
            <a:r>
              <a:rPr lang="zh-CN" altLang="en-US" dirty="0"/>
              <a:t>简介</a:t>
            </a:r>
          </a:p>
          <a:p>
            <a:pPr>
              <a:lnSpc>
                <a:spcPct val="150000"/>
              </a:lnSpc>
            </a:pPr>
            <a:r>
              <a:rPr lang="en-US" altLang="zh-CN" dirty="0"/>
              <a:t>5.	CephFS</a:t>
            </a:r>
            <a:r>
              <a:rPr lang="zh-CN" altLang="en-US" dirty="0"/>
              <a:t>简介</a:t>
            </a:r>
          </a:p>
          <a:p>
            <a:pPr>
              <a:lnSpc>
                <a:spcPct val="150000"/>
              </a:lnSpc>
            </a:pPr>
            <a:r>
              <a:rPr lang="en-US" altLang="zh-CN" dirty="0"/>
              <a:t>6.	</a:t>
            </a:r>
            <a:r>
              <a:rPr lang="en-US" altLang="zh-CN" dirty="0" err="1"/>
              <a:t>Ceph</a:t>
            </a:r>
            <a:r>
              <a:rPr lang="zh-CN" altLang="en-US" dirty="0"/>
              <a:t>内核模块</a:t>
            </a:r>
          </a:p>
          <a:p>
            <a:pPr>
              <a:lnSpc>
                <a:spcPct val="150000"/>
              </a:lnSpc>
            </a:pPr>
            <a:endParaRPr lang="en-US" altLang="zh-CN" dirty="0"/>
          </a:p>
        </p:txBody>
      </p:sp>
    </p:spTree>
    <p:extLst>
      <p:ext uri="{BB962C8B-B14F-4D97-AF65-F5344CB8AC3E}">
        <p14:creationId xmlns:p14="http://schemas.microsoft.com/office/powerpoint/2010/main" val="26609977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CephFS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en-US" altLang="zh-CN" dirty="0"/>
              <a:t>CephFS</a:t>
            </a:r>
            <a:r>
              <a:rPr lang="zh-CN" altLang="en-US" dirty="0"/>
              <a:t>特性</a:t>
            </a:r>
            <a:endParaRPr lang="en-US" altLang="zh-CN" dirty="0"/>
          </a:p>
          <a:p>
            <a:pPr lvl="1"/>
            <a:r>
              <a:rPr lang="zh-CN" altLang="en-US" dirty="0"/>
              <a:t>可扩展性</a:t>
            </a:r>
          </a:p>
          <a:p>
            <a:pPr lvl="2"/>
            <a:r>
              <a:rPr lang="en-US" altLang="zh-CN" sz="1600" dirty="0"/>
              <a:t>CephFS</a:t>
            </a:r>
            <a:r>
              <a:rPr lang="zh-CN" altLang="en-US" sz="1600" dirty="0"/>
              <a:t>的</a:t>
            </a:r>
            <a:r>
              <a:rPr lang="en-US" altLang="zh-CN" sz="1600" dirty="0"/>
              <a:t>client</a:t>
            </a:r>
            <a:r>
              <a:rPr lang="zh-CN" altLang="en-US" sz="1600" dirty="0"/>
              <a:t>端是直接读写</a:t>
            </a:r>
            <a:r>
              <a:rPr lang="en-US" altLang="zh-CN" sz="1600" dirty="0"/>
              <a:t>OSDs</a:t>
            </a:r>
            <a:r>
              <a:rPr lang="zh-CN" altLang="en-US" sz="1600" dirty="0"/>
              <a:t>的，所以</a:t>
            </a:r>
            <a:r>
              <a:rPr lang="en-US" altLang="zh-CN" sz="1600" dirty="0"/>
              <a:t>OSDs</a:t>
            </a:r>
            <a:r>
              <a:rPr lang="zh-CN" altLang="en-US" sz="1600" dirty="0"/>
              <a:t>的扩展性也体现在</a:t>
            </a:r>
            <a:r>
              <a:rPr lang="en-US" altLang="zh-CN" sz="1600" dirty="0"/>
              <a:t>CephFS</a:t>
            </a:r>
            <a:r>
              <a:rPr lang="zh-CN" altLang="en-US" sz="1600" dirty="0"/>
              <a:t>中</a:t>
            </a:r>
          </a:p>
          <a:p>
            <a:pPr lvl="1"/>
            <a:r>
              <a:rPr lang="zh-CN" altLang="en-US" dirty="0"/>
              <a:t>共享文件系统</a:t>
            </a:r>
            <a:endParaRPr lang="en-US" altLang="zh-CN" dirty="0"/>
          </a:p>
          <a:p>
            <a:pPr lvl="2"/>
            <a:r>
              <a:rPr lang="en-US" altLang="zh-CN" sz="1600" dirty="0"/>
              <a:t>CephFS</a:t>
            </a:r>
            <a:r>
              <a:rPr lang="zh-CN" altLang="en-US" sz="1600" dirty="0"/>
              <a:t>是一个共享的文件系统，支持多个</a:t>
            </a:r>
            <a:r>
              <a:rPr lang="en-US" altLang="zh-CN" sz="1600" dirty="0"/>
              <a:t>clients</a:t>
            </a:r>
            <a:r>
              <a:rPr lang="zh-CN" altLang="en-US" sz="1600" dirty="0"/>
              <a:t>同时读写文件系统的一个</a:t>
            </a:r>
            <a:r>
              <a:rPr lang="en-US" altLang="zh-CN" sz="1600" dirty="0"/>
              <a:t>file</a:t>
            </a:r>
          </a:p>
          <a:p>
            <a:pPr lvl="1"/>
            <a:r>
              <a:rPr lang="zh-CN" altLang="en-US" dirty="0"/>
              <a:t>高可用性</a:t>
            </a:r>
          </a:p>
          <a:p>
            <a:pPr lvl="2"/>
            <a:r>
              <a:rPr lang="en-US" altLang="zh-CN" sz="1600" dirty="0"/>
              <a:t>CephFS</a:t>
            </a:r>
            <a:r>
              <a:rPr lang="zh-CN" altLang="en-US" sz="1600" dirty="0"/>
              <a:t>支持配置元数据服务器集群，也可以配置为</a:t>
            </a:r>
            <a:r>
              <a:rPr lang="en-US" altLang="zh-CN" sz="1600" dirty="0"/>
              <a:t>Active-Standby</a:t>
            </a:r>
            <a:r>
              <a:rPr lang="zh-CN" altLang="en-US" sz="1600" dirty="0"/>
              <a:t>的主从服务器，提高可用性</a:t>
            </a:r>
          </a:p>
          <a:p>
            <a:pPr lvl="1"/>
            <a:r>
              <a:rPr lang="zh-CN" altLang="en-US" dirty="0"/>
              <a:t>文件</a:t>
            </a:r>
            <a:r>
              <a:rPr lang="en-US" altLang="zh-CN" dirty="0"/>
              <a:t>/</a:t>
            </a:r>
            <a:r>
              <a:rPr lang="zh-CN" altLang="en-US" dirty="0"/>
              <a:t>目录</a:t>
            </a:r>
            <a:r>
              <a:rPr lang="en-US" altLang="zh-CN" dirty="0"/>
              <a:t>Layout</a:t>
            </a:r>
            <a:r>
              <a:rPr lang="zh-CN" altLang="en-US" dirty="0"/>
              <a:t>配置</a:t>
            </a:r>
          </a:p>
          <a:p>
            <a:pPr lvl="2"/>
            <a:r>
              <a:rPr lang="en-US" altLang="zh-CN" sz="1600" dirty="0"/>
              <a:t>CephFS</a:t>
            </a:r>
            <a:r>
              <a:rPr lang="zh-CN" altLang="en-US" sz="1600" dirty="0"/>
              <a:t>支持配置任一文件</a:t>
            </a:r>
            <a:r>
              <a:rPr lang="en-US" altLang="zh-CN" sz="1600" dirty="0"/>
              <a:t>/</a:t>
            </a:r>
            <a:r>
              <a:rPr lang="zh-CN" altLang="en-US" sz="1600" dirty="0"/>
              <a:t>目录的</a:t>
            </a:r>
            <a:r>
              <a:rPr lang="en-US" altLang="zh-CN" sz="1600" dirty="0"/>
              <a:t>Layout</a:t>
            </a:r>
            <a:r>
              <a:rPr lang="zh-CN" altLang="en-US" sz="1600" dirty="0"/>
              <a:t>，文件</a:t>
            </a:r>
            <a:r>
              <a:rPr lang="en-US" altLang="zh-CN" sz="1600" dirty="0"/>
              <a:t>/</a:t>
            </a:r>
            <a:r>
              <a:rPr lang="zh-CN" altLang="en-US" sz="1600" dirty="0"/>
              <a:t>目录若不单独配置，默认继承父目录的</a:t>
            </a:r>
            <a:r>
              <a:rPr lang="en-US" altLang="zh-CN" sz="1600" dirty="0"/>
              <a:t>Layout</a:t>
            </a:r>
            <a:r>
              <a:rPr lang="zh-CN" altLang="en-US" sz="1600" dirty="0"/>
              <a:t>属性</a:t>
            </a:r>
            <a:endParaRPr lang="zh-CN" altLang="en-US" dirty="0"/>
          </a:p>
          <a:p>
            <a:pPr lvl="1"/>
            <a:r>
              <a:rPr lang="en-US" altLang="zh-CN" dirty="0"/>
              <a:t>POSIX ACLs</a:t>
            </a:r>
            <a:r>
              <a:rPr lang="zh-CN" altLang="en-US" dirty="0"/>
              <a:t>支持</a:t>
            </a:r>
          </a:p>
          <a:p>
            <a:pPr lvl="2"/>
            <a:r>
              <a:rPr lang="en-US" altLang="zh-CN" sz="1600" dirty="0"/>
              <a:t>CephFS</a:t>
            </a:r>
            <a:r>
              <a:rPr lang="zh-CN" altLang="en-US" sz="1600" dirty="0"/>
              <a:t>支持</a:t>
            </a:r>
            <a:r>
              <a:rPr lang="en-US" altLang="zh-CN" sz="1600" dirty="0"/>
              <a:t>POSIX</a:t>
            </a:r>
            <a:r>
              <a:rPr lang="zh-CN" altLang="en-US" sz="1600" dirty="0"/>
              <a:t>的</a:t>
            </a:r>
            <a:r>
              <a:rPr lang="en-US" altLang="zh-CN" sz="1600" dirty="0"/>
              <a:t>ACLs</a:t>
            </a:r>
            <a:r>
              <a:rPr lang="zh-CN" altLang="en-US" sz="1600" dirty="0"/>
              <a:t>，在</a:t>
            </a:r>
            <a:r>
              <a:rPr lang="en-US" altLang="zh-CN" sz="1600" dirty="0"/>
              <a:t>CephFS</a:t>
            </a:r>
            <a:r>
              <a:rPr lang="zh-CN" altLang="en-US" sz="1600" dirty="0"/>
              <a:t>支持的两个</a:t>
            </a:r>
            <a:r>
              <a:rPr lang="en-US" altLang="zh-CN" sz="1600" dirty="0"/>
              <a:t>client</a:t>
            </a:r>
            <a:r>
              <a:rPr lang="zh-CN" altLang="en-US" sz="1600" dirty="0"/>
              <a:t>中，</a:t>
            </a:r>
            <a:r>
              <a:rPr lang="en-US" altLang="zh-CN" sz="1600" dirty="0"/>
              <a:t>kernel client</a:t>
            </a:r>
            <a:r>
              <a:rPr lang="zh-CN" altLang="en-US" sz="1600" dirty="0"/>
              <a:t>默认支持，</a:t>
            </a:r>
            <a:r>
              <a:rPr lang="en-US" altLang="zh-CN" sz="1600" dirty="0"/>
              <a:t>FUSE client</a:t>
            </a:r>
            <a:r>
              <a:rPr lang="zh-CN" altLang="en-US" sz="1600" dirty="0"/>
              <a:t>需要修改配置来支持</a:t>
            </a:r>
            <a:endParaRPr lang="zh-CN" altLang="en-US" dirty="0"/>
          </a:p>
          <a:p>
            <a:pPr lvl="1"/>
            <a:r>
              <a:rPr lang="en-US" altLang="zh-CN" dirty="0"/>
              <a:t>Quotas</a:t>
            </a:r>
            <a:r>
              <a:rPr lang="zh-CN" altLang="en-US" dirty="0"/>
              <a:t>支持</a:t>
            </a:r>
          </a:p>
          <a:p>
            <a:pPr lvl="2"/>
            <a:r>
              <a:rPr lang="en-US" altLang="zh-CN" sz="1600" dirty="0"/>
              <a:t>CephFS</a:t>
            </a:r>
            <a:r>
              <a:rPr lang="zh-CN" altLang="en-US" sz="1600" dirty="0"/>
              <a:t>在后端没有实现</a:t>
            </a:r>
            <a:r>
              <a:rPr lang="en-US" altLang="zh-CN" sz="1600" dirty="0"/>
              <a:t>Quota</a:t>
            </a:r>
            <a:r>
              <a:rPr lang="zh-CN" altLang="en-US" sz="1600" dirty="0"/>
              <a:t>的功能，它的</a:t>
            </a:r>
            <a:r>
              <a:rPr lang="en-US" altLang="zh-CN" sz="1600" dirty="0"/>
              <a:t>Quota</a:t>
            </a:r>
            <a:r>
              <a:rPr lang="zh-CN" altLang="en-US" sz="1600" dirty="0"/>
              <a:t>是在</a:t>
            </a:r>
            <a:r>
              <a:rPr lang="en-US" altLang="zh-CN" sz="1600" dirty="0"/>
              <a:t>CephFS FUSE client</a:t>
            </a:r>
            <a:r>
              <a:rPr lang="zh-CN" altLang="en-US" sz="1600" dirty="0"/>
              <a:t>端实现的，而</a:t>
            </a:r>
            <a:r>
              <a:rPr lang="en-US" altLang="zh-CN" sz="1600" dirty="0"/>
              <a:t>kernel client</a:t>
            </a:r>
            <a:r>
              <a:rPr lang="zh-CN" altLang="en-US" sz="1600" dirty="0"/>
              <a:t>里还没有添加</a:t>
            </a:r>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84606204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CephFS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en-US" altLang="zh-CN" dirty="0"/>
              <a:t>CephFS</a:t>
            </a:r>
            <a:r>
              <a:rPr lang="zh-CN" altLang="en-US" dirty="0"/>
              <a:t>架构</a:t>
            </a:r>
            <a:endParaRPr lang="en-US" altLang="zh-CN" dirty="0"/>
          </a:p>
          <a:p>
            <a:pPr lvl="1"/>
            <a:r>
              <a:rPr lang="zh-CN" altLang="en-US" dirty="0"/>
              <a:t>最底层还是基础的</a:t>
            </a:r>
            <a:r>
              <a:rPr lang="en-US" altLang="zh-CN" dirty="0"/>
              <a:t>OSDs</a:t>
            </a:r>
            <a:r>
              <a:rPr lang="zh-CN" altLang="en-US" dirty="0"/>
              <a:t>和</a:t>
            </a:r>
            <a:r>
              <a:rPr lang="en-US" altLang="zh-CN" dirty="0"/>
              <a:t>Monitors</a:t>
            </a:r>
            <a:r>
              <a:rPr lang="zh-CN" altLang="en-US" dirty="0"/>
              <a:t>，添加了</a:t>
            </a:r>
            <a:r>
              <a:rPr lang="en-US" altLang="zh-CN" dirty="0"/>
              <a:t>MDSs</a:t>
            </a:r>
            <a:r>
              <a:rPr lang="zh-CN" altLang="en-US" dirty="0"/>
              <a:t>，上层是支持客户端的</a:t>
            </a:r>
            <a:r>
              <a:rPr lang="en-US" altLang="zh-CN" dirty="0"/>
              <a:t>CephFS kernel object</a:t>
            </a:r>
            <a:r>
              <a:rPr lang="zh-CN" altLang="en-US" dirty="0"/>
              <a:t>，</a:t>
            </a:r>
            <a:r>
              <a:rPr lang="en-US" altLang="zh-CN" dirty="0"/>
              <a:t>CephFS FUSE</a:t>
            </a:r>
            <a:r>
              <a:rPr lang="zh-CN" altLang="en-US" dirty="0"/>
              <a:t>，</a:t>
            </a:r>
            <a:r>
              <a:rPr lang="en-US" altLang="zh-CN" dirty="0"/>
              <a:t>CephFS Library</a:t>
            </a:r>
            <a:r>
              <a:rPr lang="zh-CN" altLang="en-US" dirty="0"/>
              <a:t>等。</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93DDC9AB-FE94-4FF4-B779-5CE98121138C}"/>
              </a:ext>
            </a:extLst>
          </p:cNvPr>
          <p:cNvPicPr>
            <a:picLocks noChangeAspect="1"/>
          </p:cNvPicPr>
          <p:nvPr/>
        </p:nvPicPr>
        <p:blipFill>
          <a:blip r:embed="rId3"/>
          <a:stretch>
            <a:fillRect/>
          </a:stretch>
        </p:blipFill>
        <p:spPr>
          <a:xfrm>
            <a:off x="1238576" y="2852936"/>
            <a:ext cx="7645317" cy="3267530"/>
          </a:xfrm>
          <a:prstGeom prst="rect">
            <a:avLst/>
          </a:prstGeom>
        </p:spPr>
      </p:pic>
    </p:spTree>
    <p:extLst>
      <p:ext uri="{BB962C8B-B14F-4D97-AF65-F5344CB8AC3E}">
        <p14:creationId xmlns:p14="http://schemas.microsoft.com/office/powerpoint/2010/main" val="252304122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CephFS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en-US" altLang="zh-CN" dirty="0"/>
              <a:t>CephFS</a:t>
            </a:r>
            <a:r>
              <a:rPr lang="zh-CN" altLang="en-US" dirty="0"/>
              <a:t>组件间通信</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2D59B06A-66C9-4D6E-A9C4-CCEE32617888}"/>
              </a:ext>
            </a:extLst>
          </p:cNvPr>
          <p:cNvPicPr>
            <a:picLocks noChangeAspect="1"/>
          </p:cNvPicPr>
          <p:nvPr/>
        </p:nvPicPr>
        <p:blipFill>
          <a:blip r:embed="rId3"/>
          <a:stretch>
            <a:fillRect/>
          </a:stretch>
        </p:blipFill>
        <p:spPr>
          <a:xfrm>
            <a:off x="250820" y="2060848"/>
            <a:ext cx="6288731" cy="4577874"/>
          </a:xfrm>
          <a:prstGeom prst="rect">
            <a:avLst/>
          </a:prstGeom>
        </p:spPr>
      </p:pic>
      <p:sp>
        <p:nvSpPr>
          <p:cNvPr id="4" name="文本框 3">
            <a:extLst>
              <a:ext uri="{FF2B5EF4-FFF2-40B4-BE49-F238E27FC236}">
                <a16:creationId xmlns:a16="http://schemas.microsoft.com/office/drawing/2014/main" id="{7456D464-8185-4C0F-8B82-61D019AD39DA}"/>
              </a:ext>
            </a:extLst>
          </p:cNvPr>
          <p:cNvSpPr txBox="1"/>
          <p:nvPr/>
        </p:nvSpPr>
        <p:spPr>
          <a:xfrm>
            <a:off x="4592960" y="1988839"/>
            <a:ext cx="4628971" cy="1569660"/>
          </a:xfrm>
          <a:prstGeom prst="rect">
            <a:avLst/>
          </a:prstGeom>
          <a:noFill/>
        </p:spPr>
        <p:txBody>
          <a:bodyPr wrap="square" rtlCol="0">
            <a:spAutoFit/>
          </a:bodyPr>
          <a:lstStyle/>
          <a:p>
            <a:pPr marL="171450" indent="-171450" algn="l">
              <a:buFont typeface="Arial" panose="020B0604020202020204" pitchFamily="34" charset="0"/>
              <a:buChar char="•"/>
            </a:pPr>
            <a:r>
              <a:rPr lang="en-US" altLang="zh-CN" sz="1600" dirty="0">
                <a:solidFill>
                  <a:srgbClr val="C00000"/>
                </a:solidFill>
                <a:latin typeface="+mn-ea"/>
                <a:ea typeface="+mn-ea"/>
              </a:rPr>
              <a:t>Client &lt;–&gt; MDS</a:t>
            </a:r>
            <a:r>
              <a:rPr lang="zh-CN" altLang="en-US" sz="1600" dirty="0">
                <a:solidFill>
                  <a:srgbClr val="C00000"/>
                </a:solidFill>
                <a:latin typeface="+mn-ea"/>
                <a:ea typeface="+mn-ea"/>
              </a:rPr>
              <a:t>：元数据操作和</a:t>
            </a:r>
            <a:r>
              <a:rPr lang="en-US" altLang="zh-CN" sz="1600" dirty="0" err="1">
                <a:solidFill>
                  <a:srgbClr val="C00000"/>
                </a:solidFill>
                <a:latin typeface="+mn-ea"/>
                <a:ea typeface="+mn-ea"/>
              </a:rPr>
              <a:t>capalities</a:t>
            </a:r>
            <a:endParaRPr lang="en-US" altLang="zh-CN" sz="1600" dirty="0">
              <a:solidFill>
                <a:srgbClr val="C00000"/>
              </a:solidFill>
              <a:latin typeface="+mn-ea"/>
              <a:ea typeface="+mn-ea"/>
            </a:endParaRPr>
          </a:p>
          <a:p>
            <a:pPr marL="171450" indent="-171450" algn="l">
              <a:buFont typeface="Arial" panose="020B0604020202020204" pitchFamily="34" charset="0"/>
              <a:buChar char="•"/>
            </a:pPr>
            <a:r>
              <a:rPr lang="en-US" altLang="zh-CN" sz="1600" dirty="0">
                <a:solidFill>
                  <a:srgbClr val="C00000"/>
                </a:solidFill>
                <a:latin typeface="+mn-ea"/>
                <a:ea typeface="+mn-ea"/>
              </a:rPr>
              <a:t>Client &lt;–&gt; OSD</a:t>
            </a:r>
            <a:r>
              <a:rPr lang="zh-CN" altLang="en-US" sz="1600" dirty="0">
                <a:solidFill>
                  <a:srgbClr val="C00000"/>
                </a:solidFill>
                <a:latin typeface="+mn-ea"/>
                <a:ea typeface="+mn-ea"/>
              </a:rPr>
              <a:t>：数据</a:t>
            </a:r>
            <a:r>
              <a:rPr lang="en-US" altLang="zh-CN" sz="1600" dirty="0">
                <a:solidFill>
                  <a:srgbClr val="C00000"/>
                </a:solidFill>
                <a:latin typeface="+mn-ea"/>
                <a:ea typeface="+mn-ea"/>
              </a:rPr>
              <a:t>IO</a:t>
            </a:r>
          </a:p>
          <a:p>
            <a:pPr marL="171450" indent="-171450" algn="l">
              <a:buFont typeface="Arial" panose="020B0604020202020204" pitchFamily="34" charset="0"/>
              <a:buChar char="•"/>
            </a:pPr>
            <a:r>
              <a:rPr lang="en-US" altLang="zh-CN" sz="1600" dirty="0">
                <a:solidFill>
                  <a:srgbClr val="C00000"/>
                </a:solidFill>
                <a:latin typeface="+mn-ea"/>
                <a:ea typeface="+mn-ea"/>
              </a:rPr>
              <a:t>Client &lt;–&gt; Monitor</a:t>
            </a:r>
            <a:r>
              <a:rPr lang="zh-CN" altLang="en-US" sz="1600" dirty="0">
                <a:solidFill>
                  <a:srgbClr val="C00000"/>
                </a:solidFill>
                <a:latin typeface="+mn-ea"/>
                <a:ea typeface="+mn-ea"/>
              </a:rPr>
              <a:t>：认证，集群</a:t>
            </a:r>
            <a:r>
              <a:rPr lang="en-US" altLang="zh-CN" sz="1600" dirty="0">
                <a:solidFill>
                  <a:srgbClr val="C00000"/>
                </a:solidFill>
                <a:latin typeface="+mn-ea"/>
                <a:ea typeface="+mn-ea"/>
              </a:rPr>
              <a:t>map</a:t>
            </a:r>
            <a:r>
              <a:rPr lang="zh-CN" altLang="en-US" sz="1600" dirty="0">
                <a:solidFill>
                  <a:srgbClr val="C00000"/>
                </a:solidFill>
                <a:latin typeface="+mn-ea"/>
                <a:ea typeface="+mn-ea"/>
              </a:rPr>
              <a:t>信息等</a:t>
            </a:r>
          </a:p>
          <a:p>
            <a:pPr marL="171450" indent="-171450" algn="l">
              <a:buFont typeface="Arial" panose="020B0604020202020204" pitchFamily="34" charset="0"/>
              <a:buChar char="•"/>
            </a:pPr>
            <a:r>
              <a:rPr lang="en-US" altLang="zh-CN" sz="1600" dirty="0">
                <a:solidFill>
                  <a:srgbClr val="C00000"/>
                </a:solidFill>
                <a:latin typeface="+mn-ea"/>
                <a:ea typeface="+mn-ea"/>
              </a:rPr>
              <a:t>MDS &lt;–&gt; Monitor</a:t>
            </a:r>
            <a:r>
              <a:rPr lang="zh-CN" altLang="en-US" sz="1600" dirty="0">
                <a:solidFill>
                  <a:srgbClr val="C00000"/>
                </a:solidFill>
                <a:latin typeface="+mn-ea"/>
                <a:ea typeface="+mn-ea"/>
              </a:rPr>
              <a:t>：心跳，集群</a:t>
            </a:r>
            <a:r>
              <a:rPr lang="en-US" altLang="zh-CN" sz="1600" dirty="0">
                <a:solidFill>
                  <a:srgbClr val="C00000"/>
                </a:solidFill>
                <a:latin typeface="+mn-ea"/>
                <a:ea typeface="+mn-ea"/>
              </a:rPr>
              <a:t>map</a:t>
            </a:r>
            <a:r>
              <a:rPr lang="zh-CN" altLang="en-US" sz="1600" dirty="0">
                <a:solidFill>
                  <a:srgbClr val="C00000"/>
                </a:solidFill>
                <a:latin typeface="+mn-ea"/>
                <a:ea typeface="+mn-ea"/>
              </a:rPr>
              <a:t>信息等</a:t>
            </a:r>
          </a:p>
          <a:p>
            <a:pPr marL="171450" indent="-171450" algn="l">
              <a:buFont typeface="Arial" panose="020B0604020202020204" pitchFamily="34" charset="0"/>
              <a:buChar char="•"/>
            </a:pPr>
            <a:r>
              <a:rPr lang="en-US" altLang="zh-CN" sz="1600" dirty="0">
                <a:solidFill>
                  <a:srgbClr val="C00000"/>
                </a:solidFill>
                <a:latin typeface="+mn-ea"/>
                <a:ea typeface="+mn-ea"/>
              </a:rPr>
              <a:t>MDS &lt;–&gt; OSD</a:t>
            </a:r>
            <a:r>
              <a:rPr lang="zh-CN" altLang="en-US" sz="1600" dirty="0">
                <a:solidFill>
                  <a:srgbClr val="C00000"/>
                </a:solidFill>
                <a:latin typeface="+mn-ea"/>
                <a:ea typeface="+mn-ea"/>
              </a:rPr>
              <a:t>：元数据</a:t>
            </a:r>
            <a:r>
              <a:rPr lang="en-US" altLang="zh-CN" sz="1600" dirty="0">
                <a:solidFill>
                  <a:srgbClr val="C00000"/>
                </a:solidFill>
                <a:latin typeface="+mn-ea"/>
                <a:ea typeface="+mn-ea"/>
              </a:rPr>
              <a:t>IO</a:t>
            </a:r>
          </a:p>
          <a:p>
            <a:pPr marL="171450" indent="-171450" algn="l">
              <a:buFont typeface="Arial" panose="020B0604020202020204" pitchFamily="34" charset="0"/>
              <a:buChar char="•"/>
            </a:pPr>
            <a:r>
              <a:rPr lang="en-US" altLang="zh-CN" sz="1600" dirty="0">
                <a:solidFill>
                  <a:srgbClr val="C00000"/>
                </a:solidFill>
                <a:latin typeface="+mn-ea"/>
                <a:ea typeface="+mn-ea"/>
              </a:rPr>
              <a:t>Monitor &lt;–&gt; OSD</a:t>
            </a:r>
            <a:r>
              <a:rPr lang="zh-CN" altLang="en-US" sz="1600" dirty="0">
                <a:solidFill>
                  <a:srgbClr val="C00000"/>
                </a:solidFill>
                <a:latin typeface="+mn-ea"/>
                <a:ea typeface="+mn-ea"/>
              </a:rPr>
              <a:t>：心跳，集群</a:t>
            </a:r>
            <a:r>
              <a:rPr lang="en-US" altLang="zh-CN" sz="1600" dirty="0">
                <a:solidFill>
                  <a:srgbClr val="C00000"/>
                </a:solidFill>
                <a:latin typeface="+mn-ea"/>
                <a:ea typeface="+mn-ea"/>
              </a:rPr>
              <a:t>map</a:t>
            </a:r>
            <a:r>
              <a:rPr lang="zh-CN" altLang="en-US" sz="1600" dirty="0">
                <a:solidFill>
                  <a:srgbClr val="C00000"/>
                </a:solidFill>
                <a:latin typeface="+mn-ea"/>
                <a:ea typeface="+mn-ea"/>
              </a:rPr>
              <a:t>信息等</a:t>
            </a:r>
          </a:p>
        </p:txBody>
      </p:sp>
    </p:spTree>
    <p:extLst>
      <p:ext uri="{BB962C8B-B14F-4D97-AF65-F5344CB8AC3E}">
        <p14:creationId xmlns:p14="http://schemas.microsoft.com/office/powerpoint/2010/main" val="159754011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CephFS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en-US" altLang="zh-CN" dirty="0"/>
              <a:t>CephFS</a:t>
            </a:r>
            <a:r>
              <a:rPr lang="zh-CN" altLang="en-US" dirty="0"/>
              <a:t>依赖元数据服务器</a:t>
            </a:r>
          </a:p>
          <a:p>
            <a:pPr lvl="1"/>
            <a:r>
              <a:rPr lang="zh-CN" altLang="en-US" dirty="0"/>
              <a:t>通过</a:t>
            </a:r>
            <a:r>
              <a:rPr lang="en-US" altLang="zh-CN" dirty="0"/>
              <a:t>ceph fs</a:t>
            </a:r>
            <a:r>
              <a:rPr lang="zh-CN" altLang="en-US" dirty="0"/>
              <a:t>打开文件时，</a:t>
            </a:r>
            <a:r>
              <a:rPr lang="en-US" altLang="zh-CN" dirty="0"/>
              <a:t>client</a:t>
            </a:r>
            <a:r>
              <a:rPr lang="zh-CN" altLang="en-US" dirty="0"/>
              <a:t>首先访问元数据服务器，获得</a:t>
            </a:r>
            <a:r>
              <a:rPr lang="en-US" altLang="zh-CN" dirty="0"/>
              <a:t>file</a:t>
            </a:r>
            <a:r>
              <a:rPr lang="zh-CN" altLang="en-US" dirty="0"/>
              <a:t>对应的</a:t>
            </a:r>
            <a:r>
              <a:rPr lang="en-US" altLang="zh-CN" dirty="0" err="1"/>
              <a:t>dentry</a:t>
            </a:r>
            <a:r>
              <a:rPr lang="zh-CN" altLang="en-US" dirty="0"/>
              <a:t>、</a:t>
            </a:r>
            <a:r>
              <a:rPr lang="en-US" altLang="zh-CN" dirty="0" err="1"/>
              <a:t>inode</a:t>
            </a:r>
            <a:r>
              <a:rPr lang="zh-CN" altLang="en-US" dirty="0"/>
              <a:t>等信息，并得到</a:t>
            </a:r>
            <a:r>
              <a:rPr lang="en-US" altLang="zh-CN" dirty="0"/>
              <a:t>file id</a:t>
            </a:r>
            <a:r>
              <a:rPr lang="zh-CN" altLang="en-US" dirty="0"/>
              <a:t>到</a:t>
            </a:r>
            <a:r>
              <a:rPr lang="en-US" altLang="zh-CN" dirty="0"/>
              <a:t>object id</a:t>
            </a:r>
            <a:r>
              <a:rPr lang="zh-CN" altLang="en-US" dirty="0"/>
              <a:t>的映射</a:t>
            </a:r>
          </a:p>
          <a:p>
            <a:pPr lvl="1"/>
            <a:r>
              <a:rPr lang="zh-CN" altLang="en-US" dirty="0"/>
              <a:t>通过</a:t>
            </a:r>
            <a:r>
              <a:rPr lang="en-US" altLang="zh-CN" dirty="0"/>
              <a:t>object id</a:t>
            </a:r>
            <a:r>
              <a:rPr lang="zh-CN" altLang="en-US" dirty="0"/>
              <a:t>可以计算得到</a:t>
            </a:r>
            <a:r>
              <a:rPr lang="en-US" altLang="zh-CN" dirty="0"/>
              <a:t>object</a:t>
            </a:r>
            <a:r>
              <a:rPr lang="zh-CN" altLang="en-US" dirty="0"/>
              <a:t>所在的</a:t>
            </a:r>
            <a:r>
              <a:rPr lang="en-US" altLang="zh-CN" dirty="0"/>
              <a:t>OSD</a:t>
            </a:r>
            <a:r>
              <a:rPr lang="zh-CN" altLang="en-US" dirty="0"/>
              <a:t>，便可直接与</a:t>
            </a:r>
            <a:r>
              <a:rPr lang="en-US" altLang="zh-CN" dirty="0"/>
              <a:t>OSD</a:t>
            </a:r>
            <a:r>
              <a:rPr lang="zh-CN" altLang="en-US" dirty="0"/>
              <a:t>通信读写文件</a:t>
            </a:r>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4" name="Picture 2">
            <a:extLst>
              <a:ext uri="{FF2B5EF4-FFF2-40B4-BE49-F238E27FC236}">
                <a16:creationId xmlns:a16="http://schemas.microsoft.com/office/drawing/2014/main" id="{19F1B93A-B2DD-4286-8CE7-27FE37A71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680" y="3429000"/>
            <a:ext cx="6408712" cy="2708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086913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CephFS</a:t>
            </a:r>
            <a:r>
              <a:rPr lang="zh-CN" altLang="en-US" dirty="0"/>
              <a:t>简介</a:t>
            </a:r>
          </a:p>
        </p:txBody>
      </p:sp>
      <p:sp>
        <p:nvSpPr>
          <p:cNvPr id="3" name="内容占位符 2"/>
          <p:cNvSpPr>
            <a:spLocks noGrp="1"/>
          </p:cNvSpPr>
          <p:nvPr>
            <p:ph idx="1"/>
          </p:nvPr>
        </p:nvSpPr>
        <p:spPr>
          <a:xfrm>
            <a:off x="488950" y="1340768"/>
            <a:ext cx="9144570" cy="4896543"/>
          </a:xfrm>
        </p:spPr>
        <p:txBody>
          <a:bodyPr/>
          <a:lstStyle/>
          <a:p>
            <a:r>
              <a:rPr lang="en-US" altLang="zh-CN" dirty="0"/>
              <a:t>CephFS MDS</a:t>
            </a:r>
            <a:r>
              <a:rPr lang="zh-CN" altLang="en-US" dirty="0"/>
              <a:t>组件</a:t>
            </a:r>
            <a:endParaRPr lang="en-US" altLang="zh-CN" dirty="0"/>
          </a:p>
          <a:p>
            <a:pPr lvl="1"/>
            <a:r>
              <a:rPr lang="zh-CN" altLang="en-US" dirty="0"/>
              <a:t>为了应对元数据服务器的要求，设计了</a:t>
            </a:r>
            <a:r>
              <a:rPr lang="en-US" altLang="zh-CN" dirty="0"/>
              <a:t>MDS</a:t>
            </a:r>
            <a:r>
              <a:rPr lang="zh-CN" altLang="en-US" dirty="0"/>
              <a:t>集群</a:t>
            </a:r>
            <a:endParaRPr lang="en-US" altLang="zh-CN" dirty="0"/>
          </a:p>
          <a:p>
            <a:pPr lvl="1"/>
            <a:r>
              <a:rPr lang="zh-CN" altLang="en-US" dirty="0"/>
              <a:t>引入了</a:t>
            </a:r>
            <a:r>
              <a:rPr lang="en-US" altLang="zh-CN" dirty="0"/>
              <a:t>MDS</a:t>
            </a:r>
            <a:r>
              <a:rPr lang="zh-CN" altLang="en-US" dirty="0"/>
              <a:t>的动态子树迁移，</a:t>
            </a:r>
            <a:r>
              <a:rPr lang="en-US" altLang="zh-CN" dirty="0"/>
              <a:t>MDS</a:t>
            </a:r>
            <a:r>
              <a:rPr lang="zh-CN" altLang="en-US" dirty="0"/>
              <a:t>的热度负载均衡</a:t>
            </a:r>
            <a:endParaRPr lang="en-US" altLang="zh-CN" dirty="0"/>
          </a:p>
          <a:p>
            <a:pPr lvl="2"/>
            <a:r>
              <a:rPr lang="zh-CN" altLang="en-US" dirty="0"/>
              <a:t>根据访问的热点，对目录树进行划分，并且允许有重叠区域</a:t>
            </a:r>
          </a:p>
          <a:p>
            <a:pPr lvl="2"/>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70FA05BD-4654-4E92-9C25-E37AD0052175}"/>
              </a:ext>
            </a:extLst>
          </p:cNvPr>
          <p:cNvPicPr>
            <a:picLocks noChangeAspect="1"/>
          </p:cNvPicPr>
          <p:nvPr/>
        </p:nvPicPr>
        <p:blipFill>
          <a:blip r:embed="rId3"/>
          <a:stretch>
            <a:fillRect/>
          </a:stretch>
        </p:blipFill>
        <p:spPr>
          <a:xfrm>
            <a:off x="2432720" y="3154739"/>
            <a:ext cx="5040560" cy="3066846"/>
          </a:xfrm>
          <a:prstGeom prst="rect">
            <a:avLst/>
          </a:prstGeom>
        </p:spPr>
      </p:pic>
    </p:spTree>
    <p:extLst>
      <p:ext uri="{BB962C8B-B14F-4D97-AF65-F5344CB8AC3E}">
        <p14:creationId xmlns:p14="http://schemas.microsoft.com/office/powerpoint/2010/main" val="334423679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en-US" altLang="zh-CN" dirty="0" err="1"/>
              <a:t>Ceph</a:t>
            </a:r>
            <a:r>
              <a:rPr lang="zh-CN" altLang="en-US" dirty="0"/>
              <a:t>的起源</a:t>
            </a:r>
            <a:endParaRPr lang="en-US" altLang="zh-CN" dirty="0"/>
          </a:p>
          <a:p>
            <a:pPr>
              <a:lnSpc>
                <a:spcPct val="150000"/>
              </a:lnSpc>
            </a:pPr>
            <a:r>
              <a:rPr lang="en-US" altLang="zh-CN" dirty="0"/>
              <a:t>2.	</a:t>
            </a:r>
            <a:r>
              <a:rPr lang="en-US" altLang="zh-CN" dirty="0" err="1"/>
              <a:t>Ceph</a:t>
            </a:r>
            <a:r>
              <a:rPr lang="zh-CN" altLang="en-US" dirty="0"/>
              <a:t>的特点</a:t>
            </a:r>
            <a:endParaRPr lang="en-US" altLang="zh-CN" dirty="0"/>
          </a:p>
          <a:p>
            <a:pPr>
              <a:lnSpc>
                <a:spcPct val="150000"/>
              </a:lnSpc>
            </a:pPr>
            <a:r>
              <a:rPr lang="en-US" altLang="zh-CN" dirty="0"/>
              <a:t>3.</a:t>
            </a:r>
            <a:r>
              <a:rPr lang="zh-CN" altLang="en-US" dirty="0"/>
              <a:t> </a:t>
            </a:r>
            <a:r>
              <a:rPr lang="en-US" altLang="zh-CN" dirty="0"/>
              <a:t>	</a:t>
            </a:r>
            <a:r>
              <a:rPr lang="en-US" altLang="zh-CN" dirty="0" err="1"/>
              <a:t>Ceph</a:t>
            </a:r>
            <a:r>
              <a:rPr lang="zh-CN" altLang="en-US" dirty="0"/>
              <a:t>的架构</a:t>
            </a:r>
            <a:endParaRPr lang="en-US" altLang="zh-CN" dirty="0"/>
          </a:p>
          <a:p>
            <a:pPr>
              <a:lnSpc>
                <a:spcPct val="150000"/>
              </a:lnSpc>
            </a:pPr>
            <a:r>
              <a:rPr lang="en-US" altLang="zh-CN" dirty="0"/>
              <a:t>4.</a:t>
            </a:r>
            <a:r>
              <a:rPr lang="zh-CN" altLang="en-US" dirty="0"/>
              <a:t> </a:t>
            </a:r>
            <a:r>
              <a:rPr lang="en-US" altLang="zh-CN" dirty="0"/>
              <a:t>	RADOS</a:t>
            </a:r>
            <a:r>
              <a:rPr lang="zh-CN" altLang="en-US" dirty="0"/>
              <a:t>简介</a:t>
            </a:r>
          </a:p>
          <a:p>
            <a:pPr>
              <a:lnSpc>
                <a:spcPct val="150000"/>
              </a:lnSpc>
            </a:pPr>
            <a:r>
              <a:rPr lang="en-US" altLang="zh-CN" dirty="0"/>
              <a:t>5.	CephFS</a:t>
            </a:r>
            <a:r>
              <a:rPr lang="zh-CN" altLang="en-US" dirty="0"/>
              <a:t>简介</a:t>
            </a:r>
          </a:p>
          <a:p>
            <a:pPr>
              <a:lnSpc>
                <a:spcPct val="150000"/>
              </a:lnSpc>
            </a:pPr>
            <a:r>
              <a:rPr lang="en-US" altLang="zh-CN" dirty="0">
                <a:solidFill>
                  <a:srgbClr val="C00000"/>
                </a:solidFill>
              </a:rPr>
              <a:t>6.	</a:t>
            </a:r>
            <a:r>
              <a:rPr lang="en-US" altLang="zh-CN" dirty="0" err="1">
                <a:solidFill>
                  <a:srgbClr val="C00000"/>
                </a:solidFill>
              </a:rPr>
              <a:t>Ceph</a:t>
            </a:r>
            <a:r>
              <a:rPr lang="zh-CN" altLang="en-US" dirty="0">
                <a:solidFill>
                  <a:srgbClr val="C00000"/>
                </a:solidFill>
              </a:rPr>
              <a:t>内核模块</a:t>
            </a:r>
          </a:p>
          <a:p>
            <a:pPr>
              <a:lnSpc>
                <a:spcPct val="150000"/>
              </a:lnSpc>
            </a:pPr>
            <a:endParaRPr lang="en-US" altLang="zh-CN" dirty="0"/>
          </a:p>
        </p:txBody>
      </p:sp>
    </p:spTree>
    <p:extLst>
      <p:ext uri="{BB962C8B-B14F-4D97-AF65-F5344CB8AC3E}">
        <p14:creationId xmlns:p14="http://schemas.microsoft.com/office/powerpoint/2010/main" val="23302532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ceph</a:t>
            </a:r>
            <a:r>
              <a:rPr lang="zh-CN" altLang="en-US" dirty="0"/>
              <a:t>在</a:t>
            </a:r>
            <a:r>
              <a:rPr lang="en-US" altLang="zh-CN" dirty="0"/>
              <a:t>Linux</a:t>
            </a:r>
            <a:r>
              <a:rPr lang="zh-CN" altLang="en-US" dirty="0"/>
              <a:t>内核中共有三部分</a:t>
            </a:r>
          </a:p>
          <a:p>
            <a:pPr lvl="1"/>
            <a:r>
              <a:rPr lang="en-US" altLang="zh-CN" dirty="0"/>
              <a:t>Ceph fs</a:t>
            </a:r>
          </a:p>
          <a:p>
            <a:pPr lvl="2"/>
            <a:r>
              <a:rPr lang="zh-CN" altLang="en-US" dirty="0"/>
              <a:t>实现</a:t>
            </a:r>
            <a:r>
              <a:rPr lang="en-US" altLang="zh-CN" dirty="0"/>
              <a:t>ceph fs</a:t>
            </a:r>
            <a:r>
              <a:rPr lang="zh-CN" altLang="en-US" dirty="0"/>
              <a:t>，作为</a:t>
            </a:r>
            <a:r>
              <a:rPr lang="en-US" altLang="zh-CN" dirty="0"/>
              <a:t>RADOS</a:t>
            </a:r>
            <a:r>
              <a:rPr lang="zh-CN" altLang="en-US" dirty="0"/>
              <a:t>的客户端</a:t>
            </a:r>
          </a:p>
          <a:p>
            <a:pPr lvl="2"/>
            <a:r>
              <a:rPr lang="zh-CN" altLang="en-US" dirty="0"/>
              <a:t>源码位于</a:t>
            </a:r>
            <a:r>
              <a:rPr lang="en-US" altLang="zh-CN" dirty="0"/>
              <a:t>fs/ceph</a:t>
            </a:r>
          </a:p>
          <a:p>
            <a:pPr lvl="1"/>
            <a:r>
              <a:rPr lang="en-US" altLang="zh-CN" dirty="0"/>
              <a:t>ceph </a:t>
            </a:r>
            <a:r>
              <a:rPr lang="en-US" altLang="zh-CN" dirty="0" err="1"/>
              <a:t>rbd</a:t>
            </a:r>
            <a:endParaRPr lang="en-US" altLang="zh-CN" dirty="0"/>
          </a:p>
          <a:p>
            <a:pPr lvl="2"/>
            <a:r>
              <a:rPr lang="zh-CN" altLang="en-US" dirty="0"/>
              <a:t>实现</a:t>
            </a:r>
            <a:r>
              <a:rPr lang="en-US" altLang="zh-CN" dirty="0"/>
              <a:t>RADOS Block Device</a:t>
            </a:r>
            <a:r>
              <a:rPr lang="zh-CN" altLang="en-US" dirty="0"/>
              <a:t>的</a:t>
            </a:r>
            <a:r>
              <a:rPr lang="en-US" altLang="zh-CN" dirty="0"/>
              <a:t>Linux</a:t>
            </a:r>
            <a:r>
              <a:rPr lang="zh-CN" altLang="en-US" dirty="0"/>
              <a:t>驱动，作为</a:t>
            </a:r>
            <a:r>
              <a:rPr lang="en-US" altLang="zh-CN" dirty="0"/>
              <a:t>RADOS</a:t>
            </a:r>
            <a:r>
              <a:rPr lang="zh-CN" altLang="en-US" dirty="0"/>
              <a:t>的客户端</a:t>
            </a:r>
          </a:p>
          <a:p>
            <a:pPr lvl="2"/>
            <a:r>
              <a:rPr lang="zh-CN" altLang="en-US" dirty="0"/>
              <a:t>源码位于</a:t>
            </a:r>
            <a:r>
              <a:rPr lang="en-US" altLang="zh-CN" dirty="0"/>
              <a:t>drivers/block/</a:t>
            </a:r>
            <a:r>
              <a:rPr lang="en-US" altLang="zh-CN" dirty="0" err="1"/>
              <a:t>rbd</a:t>
            </a:r>
            <a:endParaRPr lang="en-US" altLang="zh-CN" dirty="0"/>
          </a:p>
          <a:p>
            <a:pPr lvl="1"/>
            <a:r>
              <a:rPr lang="en-US" altLang="zh-CN" dirty="0"/>
              <a:t>ceph messenger</a:t>
            </a:r>
          </a:p>
          <a:p>
            <a:pPr lvl="2"/>
            <a:r>
              <a:rPr lang="zh-CN" altLang="en-US" dirty="0"/>
              <a:t>实现</a:t>
            </a:r>
          </a:p>
          <a:p>
            <a:pPr lvl="3"/>
            <a:r>
              <a:rPr lang="zh-CN" altLang="en-US" dirty="0">
                <a:solidFill>
                  <a:srgbClr val="7030A0"/>
                </a:solidFill>
              </a:rPr>
              <a:t>底层</a:t>
            </a:r>
            <a:r>
              <a:rPr lang="en-US" altLang="zh-CN" dirty="0">
                <a:solidFill>
                  <a:srgbClr val="7030A0"/>
                </a:solidFill>
              </a:rPr>
              <a:t>RPC</a:t>
            </a:r>
            <a:r>
              <a:rPr lang="zh-CN" altLang="en-US" dirty="0">
                <a:solidFill>
                  <a:srgbClr val="7030A0"/>
                </a:solidFill>
              </a:rPr>
              <a:t>机制</a:t>
            </a:r>
            <a:r>
              <a:rPr lang="en-US" altLang="zh-CN" dirty="0">
                <a:solidFill>
                  <a:srgbClr val="7030A0"/>
                </a:solidFill>
              </a:rPr>
              <a:t>messenger</a:t>
            </a:r>
          </a:p>
          <a:p>
            <a:pPr lvl="3"/>
            <a:r>
              <a:rPr lang="en-US" altLang="zh-CN" dirty="0">
                <a:solidFill>
                  <a:srgbClr val="7030A0"/>
                </a:solidFill>
              </a:rPr>
              <a:t>Monitor Client</a:t>
            </a:r>
          </a:p>
          <a:p>
            <a:pPr lvl="3"/>
            <a:r>
              <a:rPr lang="en-US" altLang="zh-CN" dirty="0">
                <a:solidFill>
                  <a:srgbClr val="7030A0"/>
                </a:solidFill>
              </a:rPr>
              <a:t>OSD Client</a:t>
            </a:r>
          </a:p>
          <a:p>
            <a:pPr lvl="3"/>
            <a:r>
              <a:rPr lang="en-US" altLang="zh-CN" dirty="0">
                <a:solidFill>
                  <a:srgbClr val="7030A0"/>
                </a:solidFill>
              </a:rPr>
              <a:t>CRUSH</a:t>
            </a:r>
            <a:r>
              <a:rPr lang="zh-CN" altLang="en-US" dirty="0">
                <a:solidFill>
                  <a:srgbClr val="7030A0"/>
                </a:solidFill>
              </a:rPr>
              <a:t>算法</a:t>
            </a:r>
          </a:p>
          <a:p>
            <a:pPr lvl="3"/>
            <a:r>
              <a:rPr lang="zh-CN" altLang="en-US" dirty="0">
                <a:solidFill>
                  <a:srgbClr val="7030A0"/>
                </a:solidFill>
              </a:rPr>
              <a:t>认证、加密</a:t>
            </a:r>
          </a:p>
          <a:p>
            <a:pPr lvl="2"/>
            <a:r>
              <a:rPr lang="zh-CN" altLang="en-US" dirty="0"/>
              <a:t>源码位于</a:t>
            </a:r>
            <a:r>
              <a:rPr lang="en-US" altLang="zh-CN" dirty="0"/>
              <a:t>net/ceph</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353898872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client</a:t>
            </a:r>
            <a:r>
              <a:rPr lang="zh-CN" altLang="en-US" dirty="0"/>
              <a:t>端操作集接口</a:t>
            </a:r>
            <a:endParaRPr lang="en-US" altLang="zh-CN" dirty="0"/>
          </a:p>
          <a:p>
            <a:pPr lvl="1"/>
            <a:r>
              <a:rPr lang="en-US" altLang="zh-CN" dirty="0" err="1"/>
              <a:t>ceph_file_fops</a:t>
            </a:r>
            <a:r>
              <a:rPr lang="en-US" altLang="zh-CN" dirty="0"/>
              <a:t>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30377B71-C790-4C33-AC8D-5E30150433A8}"/>
              </a:ext>
            </a:extLst>
          </p:cNvPr>
          <p:cNvPicPr>
            <a:picLocks noChangeAspect="1"/>
          </p:cNvPicPr>
          <p:nvPr/>
        </p:nvPicPr>
        <p:blipFill>
          <a:blip r:embed="rId3"/>
          <a:stretch>
            <a:fillRect/>
          </a:stretch>
        </p:blipFill>
        <p:spPr>
          <a:xfrm>
            <a:off x="992560" y="2276872"/>
            <a:ext cx="5621371" cy="3528392"/>
          </a:xfrm>
          <a:prstGeom prst="rect">
            <a:avLst/>
          </a:prstGeom>
        </p:spPr>
      </p:pic>
    </p:spTree>
    <p:extLst>
      <p:ext uri="{BB962C8B-B14F-4D97-AF65-F5344CB8AC3E}">
        <p14:creationId xmlns:p14="http://schemas.microsoft.com/office/powerpoint/2010/main" val="240601495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Mount</a:t>
            </a:r>
            <a:r>
              <a:rPr lang="zh-CN" altLang="en-US" dirty="0"/>
              <a:t>命令</a:t>
            </a:r>
            <a:endParaRPr lang="en-US" altLang="zh-CN" dirty="0"/>
          </a:p>
          <a:p>
            <a:pPr lvl="1"/>
            <a:r>
              <a:rPr lang="en-US" altLang="zh-CN" dirty="0" err="1"/>
              <a:t>Ceph</a:t>
            </a:r>
            <a:r>
              <a:rPr lang="zh-CN" altLang="en-US" dirty="0"/>
              <a:t>支持两种客户端挂载方式：</a:t>
            </a:r>
            <a:endParaRPr lang="en-US" altLang="zh-CN" dirty="0"/>
          </a:p>
          <a:p>
            <a:pPr lvl="2"/>
            <a:r>
              <a:rPr lang="zh-CN" altLang="en-US" sz="1600" dirty="0"/>
              <a:t>使用</a:t>
            </a:r>
            <a:r>
              <a:rPr lang="en-US" altLang="zh-CN" sz="1600" dirty="0"/>
              <a:t>Linux</a:t>
            </a:r>
            <a:r>
              <a:rPr lang="zh-CN" altLang="en-US" sz="1600" dirty="0"/>
              <a:t>内核支持的</a:t>
            </a:r>
            <a:r>
              <a:rPr lang="en-US" altLang="zh-CN" sz="1600" dirty="0"/>
              <a:t>mount</a:t>
            </a:r>
            <a:r>
              <a:rPr lang="zh-CN" altLang="en-US" sz="1600" dirty="0"/>
              <a:t>命令进行的挂载方式。</a:t>
            </a:r>
            <a:endParaRPr lang="en-US" altLang="zh-CN" sz="1600" dirty="0"/>
          </a:p>
          <a:p>
            <a:pPr lvl="2"/>
            <a:r>
              <a:rPr lang="zh-CN" altLang="en-US" sz="1600" dirty="0"/>
              <a:t>使用用户空间文件系统</a:t>
            </a:r>
            <a:r>
              <a:rPr lang="en-US" altLang="zh-CN" sz="1600" dirty="0"/>
              <a:t>FUSE</a:t>
            </a:r>
            <a:r>
              <a:rPr lang="zh-CN" altLang="en-US" sz="1600" dirty="0"/>
              <a:t>（</a:t>
            </a:r>
            <a:r>
              <a:rPr lang="en-US" altLang="zh-CN" sz="1600" dirty="0"/>
              <a:t>Filesystem in </a:t>
            </a:r>
            <a:r>
              <a:rPr lang="en-US" altLang="zh-CN" sz="1600" dirty="0" err="1"/>
              <a:t>Userspace</a:t>
            </a:r>
            <a:r>
              <a:rPr lang="zh-CN" altLang="en-US" sz="1600" dirty="0"/>
              <a:t>）进行的网络磁盘挂载方式。</a:t>
            </a:r>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6" name="图片 5">
            <a:extLst>
              <a:ext uri="{FF2B5EF4-FFF2-40B4-BE49-F238E27FC236}">
                <a16:creationId xmlns:a16="http://schemas.microsoft.com/office/drawing/2014/main" id="{F9F5A3CC-1A3D-48E5-8EB1-AE904F764252}"/>
              </a:ext>
            </a:extLst>
          </p:cNvPr>
          <p:cNvPicPr>
            <a:picLocks noChangeAspect="1"/>
          </p:cNvPicPr>
          <p:nvPr/>
        </p:nvPicPr>
        <p:blipFill>
          <a:blip r:embed="rId3"/>
          <a:stretch>
            <a:fillRect/>
          </a:stretch>
        </p:blipFill>
        <p:spPr>
          <a:xfrm>
            <a:off x="538280" y="2924944"/>
            <a:ext cx="4392488" cy="651947"/>
          </a:xfrm>
          <a:prstGeom prst="rect">
            <a:avLst/>
          </a:prstGeom>
        </p:spPr>
      </p:pic>
      <p:pic>
        <p:nvPicPr>
          <p:cNvPr id="5" name="图片 4">
            <a:extLst>
              <a:ext uri="{FF2B5EF4-FFF2-40B4-BE49-F238E27FC236}">
                <a16:creationId xmlns:a16="http://schemas.microsoft.com/office/drawing/2014/main" id="{3AC8B59E-0CA1-44EF-BAF4-BC0E70304FE2}"/>
              </a:ext>
            </a:extLst>
          </p:cNvPr>
          <p:cNvPicPr>
            <a:picLocks noChangeAspect="1"/>
          </p:cNvPicPr>
          <p:nvPr/>
        </p:nvPicPr>
        <p:blipFill>
          <a:blip r:embed="rId4"/>
          <a:stretch>
            <a:fillRect/>
          </a:stretch>
        </p:blipFill>
        <p:spPr>
          <a:xfrm>
            <a:off x="4901800" y="2828844"/>
            <a:ext cx="4781050" cy="3840516"/>
          </a:xfrm>
          <a:prstGeom prst="rect">
            <a:avLst/>
          </a:prstGeom>
        </p:spPr>
      </p:pic>
      <p:sp>
        <p:nvSpPr>
          <p:cNvPr id="10" name="矩形 9">
            <a:extLst>
              <a:ext uri="{FF2B5EF4-FFF2-40B4-BE49-F238E27FC236}">
                <a16:creationId xmlns:a16="http://schemas.microsoft.com/office/drawing/2014/main" id="{3837DDED-AB1D-4BB0-A76E-28C69E31F217}"/>
              </a:ext>
            </a:extLst>
          </p:cNvPr>
          <p:cNvSpPr/>
          <p:nvPr/>
        </p:nvSpPr>
        <p:spPr bwMode="auto">
          <a:xfrm>
            <a:off x="5097016" y="6155879"/>
            <a:ext cx="3816424" cy="30688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dirty="0">
              <a:ln>
                <a:noFill/>
              </a:ln>
              <a:solidFill>
                <a:schemeClr val="bg2"/>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138533591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Mount</a:t>
            </a:r>
            <a:r>
              <a:rPr lang="zh-CN" altLang="en-US" dirty="0"/>
              <a:t>命令</a:t>
            </a:r>
            <a:endParaRPr lang="en-US" altLang="zh-CN" dirty="0"/>
          </a:p>
          <a:p>
            <a:pPr lvl="1"/>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14" name="图片 13">
            <a:extLst>
              <a:ext uri="{FF2B5EF4-FFF2-40B4-BE49-F238E27FC236}">
                <a16:creationId xmlns:a16="http://schemas.microsoft.com/office/drawing/2014/main" id="{00698546-E9F3-455F-A489-DE557C07B3EB}"/>
              </a:ext>
            </a:extLst>
          </p:cNvPr>
          <p:cNvPicPr>
            <a:picLocks noChangeAspect="1"/>
          </p:cNvPicPr>
          <p:nvPr/>
        </p:nvPicPr>
        <p:blipFill>
          <a:blip r:embed="rId3"/>
          <a:stretch>
            <a:fillRect/>
          </a:stretch>
        </p:blipFill>
        <p:spPr>
          <a:xfrm>
            <a:off x="4953000" y="2874632"/>
            <a:ext cx="4800635" cy="1828813"/>
          </a:xfrm>
          <a:prstGeom prst="rect">
            <a:avLst/>
          </a:prstGeom>
        </p:spPr>
      </p:pic>
      <p:pic>
        <p:nvPicPr>
          <p:cNvPr id="16" name="图片 15">
            <a:extLst>
              <a:ext uri="{FF2B5EF4-FFF2-40B4-BE49-F238E27FC236}">
                <a16:creationId xmlns:a16="http://schemas.microsoft.com/office/drawing/2014/main" id="{CFD23F0F-D2CA-4610-A9EF-0473FDA52F53}"/>
              </a:ext>
            </a:extLst>
          </p:cNvPr>
          <p:cNvPicPr>
            <a:picLocks noChangeAspect="1"/>
          </p:cNvPicPr>
          <p:nvPr/>
        </p:nvPicPr>
        <p:blipFill>
          <a:blip r:embed="rId4"/>
          <a:stretch>
            <a:fillRect/>
          </a:stretch>
        </p:blipFill>
        <p:spPr>
          <a:xfrm>
            <a:off x="272480" y="1868048"/>
            <a:ext cx="4596122" cy="4989952"/>
          </a:xfrm>
          <a:prstGeom prst="rect">
            <a:avLst/>
          </a:prstGeom>
        </p:spPr>
      </p:pic>
    </p:spTree>
    <p:extLst>
      <p:ext uri="{BB962C8B-B14F-4D97-AF65-F5344CB8AC3E}">
        <p14:creationId xmlns:p14="http://schemas.microsoft.com/office/powerpoint/2010/main" val="37327597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的起源</a:t>
            </a:r>
          </a:p>
        </p:txBody>
      </p:sp>
      <p:sp>
        <p:nvSpPr>
          <p:cNvPr id="3" name="内容占位符 2"/>
          <p:cNvSpPr>
            <a:spLocks noGrp="1"/>
          </p:cNvSpPr>
          <p:nvPr>
            <p:ph idx="1"/>
          </p:nvPr>
        </p:nvSpPr>
        <p:spPr>
          <a:xfrm>
            <a:off x="488950" y="1340768"/>
            <a:ext cx="9144570" cy="4896543"/>
          </a:xfrm>
        </p:spPr>
        <p:txBody>
          <a:bodyPr/>
          <a:lstStyle/>
          <a:p>
            <a:r>
              <a:rPr lang="en-US" altLang="zh-CN" dirty="0"/>
              <a:t>Ceph</a:t>
            </a:r>
            <a:r>
              <a:rPr lang="zh-CN" altLang="en-US" dirty="0"/>
              <a:t>是什么</a:t>
            </a:r>
            <a:endParaRPr lang="en-US" altLang="zh-CN" dirty="0"/>
          </a:p>
          <a:p>
            <a:pPr lvl="1"/>
            <a:r>
              <a:rPr lang="en-US" altLang="zh-CN" dirty="0"/>
              <a:t>Ceph</a:t>
            </a:r>
            <a:r>
              <a:rPr lang="zh-CN" altLang="en-US" dirty="0"/>
              <a:t>是一个统一的分布式存储系统，设计初衷是提供较好的性能、可靠性和可扩展性。</a:t>
            </a:r>
            <a:endParaRPr lang="en-US" altLang="zh-CN" dirty="0"/>
          </a:p>
          <a:p>
            <a:pPr lvl="1"/>
            <a:r>
              <a:rPr lang="en-US" altLang="zh-CN" dirty="0"/>
              <a:t>Ceph</a:t>
            </a:r>
            <a:r>
              <a:rPr lang="zh-CN" altLang="en-US" dirty="0"/>
              <a:t>存储集群专为标准硬件设计，使用</a:t>
            </a:r>
            <a:r>
              <a:rPr lang="en-US" altLang="zh-CN" dirty="0"/>
              <a:t>CRUSH</a:t>
            </a:r>
            <a:r>
              <a:rPr lang="zh-CN" altLang="en-US" dirty="0"/>
              <a:t>算法来确保数据能够平均分布在集群中，并且保障所有的集群节点都能够快速检索，而没有集中瓶颈。</a:t>
            </a:r>
            <a:endParaRPr lang="en-US" altLang="zh-CN" dirty="0"/>
          </a:p>
          <a:p>
            <a:pPr lvl="1"/>
            <a:r>
              <a:rPr lang="zh-CN" altLang="en-US" dirty="0"/>
              <a:t>要提供以下三个存储服务：</a:t>
            </a:r>
            <a:endParaRPr lang="en-US" altLang="zh-CN" dirty="0"/>
          </a:p>
          <a:p>
            <a:pPr lvl="2"/>
            <a:r>
              <a:rPr lang="zh-CN" altLang="en-US" sz="1600" dirty="0"/>
              <a:t>对象存储</a:t>
            </a:r>
            <a:r>
              <a:rPr lang="en-US" altLang="zh-CN" sz="1600" dirty="0"/>
              <a:t>(Object Storage)</a:t>
            </a:r>
            <a:r>
              <a:rPr lang="zh-CN" altLang="en-US" sz="1600" dirty="0"/>
              <a:t>，键值存储，一个对象可以看成一个文件，只能全写全读，通常以大文件为主，要求足够的</a:t>
            </a:r>
            <a:r>
              <a:rPr lang="en-US" altLang="zh-CN" sz="1600" dirty="0"/>
              <a:t>IO</a:t>
            </a:r>
            <a:r>
              <a:rPr lang="zh-CN" altLang="en-US" sz="1600" dirty="0"/>
              <a:t>带宽，兼容亚马逊的</a:t>
            </a:r>
            <a:r>
              <a:rPr lang="en-US" altLang="zh-CN" sz="1600" dirty="0"/>
              <a:t>S3</a:t>
            </a:r>
            <a:r>
              <a:rPr lang="zh-CN" altLang="en-US" sz="1600" dirty="0"/>
              <a:t>和</a:t>
            </a:r>
            <a:r>
              <a:rPr lang="en-US" altLang="zh-CN" sz="1600" dirty="0"/>
              <a:t>OpenStack</a:t>
            </a:r>
            <a:r>
              <a:rPr lang="zh-CN" altLang="en-US" sz="1600" dirty="0"/>
              <a:t>的</a:t>
            </a:r>
            <a:r>
              <a:rPr lang="en-US" altLang="zh-CN" sz="1600" dirty="0"/>
              <a:t>Swift</a:t>
            </a:r>
            <a:r>
              <a:rPr lang="zh-CN" altLang="en-US" sz="1600" dirty="0"/>
              <a:t>。</a:t>
            </a:r>
            <a:endParaRPr lang="en-US" altLang="zh-CN" sz="1600" dirty="0"/>
          </a:p>
          <a:p>
            <a:pPr lvl="2"/>
            <a:r>
              <a:rPr lang="zh-CN" altLang="en-US" sz="1600" dirty="0"/>
              <a:t>块存储</a:t>
            </a:r>
            <a:r>
              <a:rPr lang="en-US" altLang="zh-CN" sz="1600" dirty="0"/>
              <a:t>(Block Storage)</a:t>
            </a:r>
            <a:r>
              <a:rPr lang="zh-CN" altLang="en-US" sz="1600" dirty="0"/>
              <a:t>，作为块设备像硬盘一样直接挂载。</a:t>
            </a:r>
            <a:endParaRPr lang="en-US" altLang="zh-CN" sz="1600" dirty="0"/>
          </a:p>
          <a:p>
            <a:pPr lvl="2"/>
            <a:r>
              <a:rPr lang="zh-CN" altLang="en-US" sz="1600" dirty="0"/>
              <a:t>文件系统</a:t>
            </a:r>
            <a:r>
              <a:rPr lang="en-US" altLang="zh-CN" sz="1600" dirty="0"/>
              <a:t>(File System) </a:t>
            </a:r>
            <a:r>
              <a:rPr lang="zh-CN" altLang="en-US" sz="1600" dirty="0"/>
              <a:t>，如同网络文件系统一样挂载，兼容</a:t>
            </a:r>
            <a:r>
              <a:rPr lang="en-US" altLang="zh-CN" sz="1600" dirty="0"/>
              <a:t>POSIX</a:t>
            </a:r>
            <a:r>
              <a:rPr lang="zh-CN" altLang="en-US" sz="1600" dirty="0"/>
              <a:t>接口。</a:t>
            </a:r>
            <a:endParaRPr lang="en-US" altLang="zh-CN" sz="1600" dirty="0"/>
          </a:p>
        </p:txBody>
      </p:sp>
      <p:pic>
        <p:nvPicPr>
          <p:cNvPr id="5" name="Picture 3">
            <a:extLst>
              <a:ext uri="{FF2B5EF4-FFF2-40B4-BE49-F238E27FC236}">
                <a16:creationId xmlns:a16="http://schemas.microsoft.com/office/drawing/2014/main" id="{F0D30AF9-1CBE-4A37-9A08-B49482E37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904" y="5229200"/>
            <a:ext cx="2341421"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14723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Mount</a:t>
            </a:r>
            <a:r>
              <a:rPr lang="zh-CN" altLang="en-US" dirty="0"/>
              <a:t>命令</a:t>
            </a:r>
            <a:endParaRPr lang="en-US" altLang="zh-CN" dirty="0"/>
          </a:p>
          <a:p>
            <a:pPr lvl="1"/>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B97AA41A-D597-4C69-9CEF-6B2778CCD6DA}"/>
              </a:ext>
            </a:extLst>
          </p:cNvPr>
          <p:cNvPicPr>
            <a:picLocks noChangeAspect="1"/>
          </p:cNvPicPr>
          <p:nvPr/>
        </p:nvPicPr>
        <p:blipFill>
          <a:blip r:embed="rId3"/>
          <a:stretch>
            <a:fillRect/>
          </a:stretch>
        </p:blipFill>
        <p:spPr>
          <a:xfrm>
            <a:off x="4016896" y="1196752"/>
            <a:ext cx="5067337" cy="5505490"/>
          </a:xfrm>
          <a:prstGeom prst="rect">
            <a:avLst/>
          </a:prstGeom>
        </p:spPr>
      </p:pic>
    </p:spTree>
    <p:extLst>
      <p:ext uri="{BB962C8B-B14F-4D97-AF65-F5344CB8AC3E}">
        <p14:creationId xmlns:p14="http://schemas.microsoft.com/office/powerpoint/2010/main" val="16646468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err="1"/>
              <a:t>ceph_mount</a:t>
            </a:r>
            <a:endParaRPr lang="en-US" altLang="zh-CN" sz="1600" dirty="0"/>
          </a:p>
          <a:p>
            <a:pPr lvl="1"/>
            <a:r>
              <a:rPr lang="en-US" altLang="zh-CN" dirty="0" err="1"/>
              <a:t>ceph_mount</a:t>
            </a:r>
            <a:r>
              <a:rPr lang="zh-CN" altLang="en-US" dirty="0"/>
              <a:t>过程主要包括：</a:t>
            </a:r>
            <a:endParaRPr lang="en-US" altLang="zh-CN" dirty="0"/>
          </a:p>
          <a:p>
            <a:pPr lvl="2"/>
            <a:r>
              <a:rPr lang="en-US" altLang="zh-CN" sz="1600" dirty="0"/>
              <a:t>1. create </a:t>
            </a:r>
            <a:r>
              <a:rPr lang="en-US" altLang="zh-CN" sz="1600" dirty="0" err="1"/>
              <a:t>ceph</a:t>
            </a:r>
            <a:r>
              <a:rPr lang="en-US" altLang="zh-CN" sz="1600" dirty="0"/>
              <a:t> fs client, </a:t>
            </a:r>
            <a:r>
              <a:rPr lang="zh-CN" altLang="en-US" sz="1600" dirty="0"/>
              <a:t>包含</a:t>
            </a:r>
            <a:r>
              <a:rPr lang="en-US" altLang="zh-CN" sz="1600" dirty="0" err="1"/>
              <a:t>ceph</a:t>
            </a:r>
            <a:r>
              <a:rPr lang="en-US" altLang="zh-CN" sz="1600" dirty="0"/>
              <a:t> client(mon client, </a:t>
            </a:r>
            <a:r>
              <a:rPr lang="en-US" altLang="zh-CN" sz="1600" dirty="0" err="1"/>
              <a:t>osd</a:t>
            </a:r>
            <a:r>
              <a:rPr lang="en-US" altLang="zh-CN" sz="1600" dirty="0"/>
              <a:t> client)</a:t>
            </a:r>
            <a:r>
              <a:rPr lang="zh-CN" altLang="en-US" sz="1600" dirty="0"/>
              <a:t>和 </a:t>
            </a:r>
            <a:r>
              <a:rPr lang="en-US" altLang="zh-CN" sz="1600" dirty="0" err="1"/>
              <a:t>mds</a:t>
            </a:r>
            <a:r>
              <a:rPr lang="en-US" altLang="zh-CN" sz="1600" dirty="0"/>
              <a:t> client.</a:t>
            </a:r>
          </a:p>
          <a:p>
            <a:pPr lvl="2"/>
            <a:r>
              <a:rPr lang="en-US" altLang="zh-CN" sz="1600" dirty="0"/>
              <a:t>2. </a:t>
            </a:r>
            <a:r>
              <a:rPr lang="zh-CN" altLang="en-US" sz="1600" dirty="0"/>
              <a:t>构建</a:t>
            </a:r>
            <a:r>
              <a:rPr lang="en-US" altLang="zh-CN" sz="1600" dirty="0"/>
              <a:t>superblock, </a:t>
            </a:r>
            <a:r>
              <a:rPr lang="zh-CN" altLang="en-US" sz="1600" dirty="0"/>
              <a:t>设置</a:t>
            </a:r>
            <a:r>
              <a:rPr lang="en-US" altLang="zh-CN" sz="1600" dirty="0" err="1"/>
              <a:t>ceph_super_ops</a:t>
            </a:r>
            <a:r>
              <a:rPr lang="en-US" altLang="zh-CN" sz="1600" dirty="0"/>
              <a:t> </a:t>
            </a:r>
            <a:r>
              <a:rPr lang="en-US" altLang="zh-CN" sz="1600" dirty="0" err="1"/>
              <a:t>ceph_dentry_ops</a:t>
            </a:r>
            <a:r>
              <a:rPr lang="zh-CN" altLang="en-US" sz="1600" dirty="0"/>
              <a:t>等</a:t>
            </a:r>
            <a:r>
              <a:rPr lang="en-US" altLang="zh-CN" sz="1600" dirty="0"/>
              <a:t>.</a:t>
            </a:r>
          </a:p>
          <a:p>
            <a:pPr lvl="2"/>
            <a:r>
              <a:rPr lang="en-US" altLang="zh-CN" sz="1600" dirty="0"/>
              <a:t>3. Connect to </a:t>
            </a:r>
            <a:r>
              <a:rPr lang="en-US" altLang="zh-CN" sz="1600" dirty="0" err="1"/>
              <a:t>ceph</a:t>
            </a:r>
            <a:r>
              <a:rPr lang="en-US" altLang="zh-CN" sz="1600" dirty="0"/>
              <a:t> cluster:</a:t>
            </a:r>
          </a:p>
          <a:p>
            <a:pPr lvl="3"/>
            <a:r>
              <a:rPr lang="en-US" altLang="zh-CN" sz="1400" dirty="0">
                <a:solidFill>
                  <a:srgbClr val="7030A0"/>
                </a:solidFill>
              </a:rPr>
              <a:t>a. connect to mon, get </a:t>
            </a:r>
            <a:r>
              <a:rPr lang="en-US" altLang="zh-CN" sz="1400" dirty="0" err="1">
                <a:solidFill>
                  <a:srgbClr val="7030A0"/>
                </a:solidFill>
              </a:rPr>
              <a:t>monmap</a:t>
            </a:r>
            <a:endParaRPr lang="en-US" altLang="zh-CN" sz="1400" dirty="0">
              <a:solidFill>
                <a:srgbClr val="7030A0"/>
              </a:solidFill>
            </a:endParaRPr>
          </a:p>
          <a:p>
            <a:pPr lvl="3"/>
            <a:r>
              <a:rPr lang="en-US" altLang="zh-CN" sz="1400" dirty="0">
                <a:solidFill>
                  <a:srgbClr val="7030A0"/>
                </a:solidFill>
              </a:rPr>
              <a:t>b. connect to </a:t>
            </a:r>
            <a:r>
              <a:rPr lang="en-US" altLang="zh-CN" sz="1400" dirty="0" err="1">
                <a:solidFill>
                  <a:srgbClr val="7030A0"/>
                </a:solidFill>
              </a:rPr>
              <a:t>mds</a:t>
            </a:r>
            <a:r>
              <a:rPr lang="en-US" altLang="zh-CN" sz="1400" dirty="0">
                <a:solidFill>
                  <a:srgbClr val="7030A0"/>
                </a:solidFill>
              </a:rPr>
              <a:t>, open root directory</a:t>
            </a:r>
          </a:p>
          <a:p>
            <a:pPr lvl="2"/>
            <a:r>
              <a:rPr lang="en-US" altLang="zh-CN" sz="1600" dirty="0"/>
              <a:t>4. Set root directory in cache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6" name="图片 5">
            <a:extLst>
              <a:ext uri="{FF2B5EF4-FFF2-40B4-BE49-F238E27FC236}">
                <a16:creationId xmlns:a16="http://schemas.microsoft.com/office/drawing/2014/main" id="{7AC14E95-F182-4D92-A314-6551551D4480}"/>
              </a:ext>
            </a:extLst>
          </p:cNvPr>
          <p:cNvPicPr>
            <a:picLocks noChangeAspect="1"/>
          </p:cNvPicPr>
          <p:nvPr/>
        </p:nvPicPr>
        <p:blipFill>
          <a:blip r:embed="rId3"/>
          <a:stretch>
            <a:fillRect/>
          </a:stretch>
        </p:blipFill>
        <p:spPr>
          <a:xfrm>
            <a:off x="1496616" y="4149080"/>
            <a:ext cx="5061739" cy="1440160"/>
          </a:xfrm>
          <a:prstGeom prst="rect">
            <a:avLst/>
          </a:prstGeom>
        </p:spPr>
      </p:pic>
    </p:spTree>
    <p:extLst>
      <p:ext uri="{BB962C8B-B14F-4D97-AF65-F5344CB8AC3E}">
        <p14:creationId xmlns:p14="http://schemas.microsoft.com/office/powerpoint/2010/main" val="19486196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err="1"/>
              <a:t>ceph_mount</a:t>
            </a:r>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5819A0E6-D92F-4367-9364-F929DA727ADD}"/>
              </a:ext>
            </a:extLst>
          </p:cNvPr>
          <p:cNvPicPr>
            <a:picLocks noChangeAspect="1"/>
          </p:cNvPicPr>
          <p:nvPr/>
        </p:nvPicPr>
        <p:blipFill>
          <a:blip r:embed="rId3"/>
          <a:stretch>
            <a:fillRect/>
          </a:stretch>
        </p:blipFill>
        <p:spPr>
          <a:xfrm>
            <a:off x="593992" y="1948803"/>
            <a:ext cx="4457644" cy="4536504"/>
          </a:xfrm>
          <a:prstGeom prst="rect">
            <a:avLst/>
          </a:prstGeom>
        </p:spPr>
      </p:pic>
    </p:spTree>
    <p:extLst>
      <p:ext uri="{BB962C8B-B14F-4D97-AF65-F5344CB8AC3E}">
        <p14:creationId xmlns:p14="http://schemas.microsoft.com/office/powerpoint/2010/main" val="414246320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Open</a:t>
            </a:r>
            <a:r>
              <a:rPr lang="zh-CN" altLang="en-US" dirty="0"/>
              <a:t>操作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6" name="图片 5">
            <a:extLst>
              <a:ext uri="{FF2B5EF4-FFF2-40B4-BE49-F238E27FC236}">
                <a16:creationId xmlns:a16="http://schemas.microsoft.com/office/drawing/2014/main" id="{FE09AF2B-3EA8-4453-9B45-ED2A0D11944E}"/>
              </a:ext>
            </a:extLst>
          </p:cNvPr>
          <p:cNvPicPr>
            <a:picLocks noChangeAspect="1"/>
          </p:cNvPicPr>
          <p:nvPr/>
        </p:nvPicPr>
        <p:blipFill>
          <a:blip r:embed="rId3"/>
          <a:stretch>
            <a:fillRect/>
          </a:stretch>
        </p:blipFill>
        <p:spPr>
          <a:xfrm>
            <a:off x="724434" y="1988840"/>
            <a:ext cx="4392488" cy="809349"/>
          </a:xfrm>
          <a:prstGeom prst="rect">
            <a:avLst/>
          </a:prstGeom>
        </p:spPr>
      </p:pic>
      <p:pic>
        <p:nvPicPr>
          <p:cNvPr id="11" name="图片 10">
            <a:extLst>
              <a:ext uri="{FF2B5EF4-FFF2-40B4-BE49-F238E27FC236}">
                <a16:creationId xmlns:a16="http://schemas.microsoft.com/office/drawing/2014/main" id="{E67FA30D-2FA3-471A-87E3-0E3B9E583553}"/>
              </a:ext>
            </a:extLst>
          </p:cNvPr>
          <p:cNvPicPr>
            <a:picLocks noChangeAspect="1"/>
          </p:cNvPicPr>
          <p:nvPr/>
        </p:nvPicPr>
        <p:blipFill>
          <a:blip r:embed="rId4"/>
          <a:stretch>
            <a:fillRect/>
          </a:stretch>
        </p:blipFill>
        <p:spPr>
          <a:xfrm>
            <a:off x="642168" y="2853676"/>
            <a:ext cx="4557019" cy="3693979"/>
          </a:xfrm>
          <a:prstGeom prst="rect">
            <a:avLst/>
          </a:prstGeom>
        </p:spPr>
      </p:pic>
      <p:sp>
        <p:nvSpPr>
          <p:cNvPr id="13" name="矩形 12">
            <a:extLst>
              <a:ext uri="{FF2B5EF4-FFF2-40B4-BE49-F238E27FC236}">
                <a16:creationId xmlns:a16="http://schemas.microsoft.com/office/drawing/2014/main" id="{BB5BF045-4EAA-4FCB-B57F-5DC24BB555F2}"/>
              </a:ext>
            </a:extLst>
          </p:cNvPr>
          <p:cNvSpPr/>
          <p:nvPr/>
        </p:nvSpPr>
        <p:spPr bwMode="auto">
          <a:xfrm>
            <a:off x="731378" y="4547224"/>
            <a:ext cx="3933590" cy="39394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dirty="0">
              <a:ln>
                <a:noFill/>
              </a:ln>
              <a:solidFill>
                <a:schemeClr val="bg2"/>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325320525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Open</a:t>
            </a:r>
            <a:r>
              <a:rPr lang="zh-CN" altLang="en-US" dirty="0"/>
              <a:t>操作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65EC0058-A0DD-4F81-8A38-AB8156E4C27D}"/>
              </a:ext>
            </a:extLst>
          </p:cNvPr>
          <p:cNvPicPr>
            <a:picLocks noChangeAspect="1"/>
          </p:cNvPicPr>
          <p:nvPr/>
        </p:nvPicPr>
        <p:blipFill>
          <a:blip r:embed="rId3"/>
          <a:stretch>
            <a:fillRect/>
          </a:stretch>
        </p:blipFill>
        <p:spPr>
          <a:xfrm>
            <a:off x="776537" y="2132856"/>
            <a:ext cx="4248472" cy="3140441"/>
          </a:xfrm>
          <a:prstGeom prst="rect">
            <a:avLst/>
          </a:prstGeom>
        </p:spPr>
      </p:pic>
      <p:pic>
        <p:nvPicPr>
          <p:cNvPr id="8" name="图片 7">
            <a:extLst>
              <a:ext uri="{FF2B5EF4-FFF2-40B4-BE49-F238E27FC236}">
                <a16:creationId xmlns:a16="http://schemas.microsoft.com/office/drawing/2014/main" id="{BBA9FA17-57E8-45FA-BC2C-BB50394D8F46}"/>
              </a:ext>
            </a:extLst>
          </p:cNvPr>
          <p:cNvPicPr>
            <a:picLocks noChangeAspect="1"/>
          </p:cNvPicPr>
          <p:nvPr/>
        </p:nvPicPr>
        <p:blipFill>
          <a:blip r:embed="rId4"/>
          <a:stretch>
            <a:fillRect/>
          </a:stretch>
        </p:blipFill>
        <p:spPr>
          <a:xfrm>
            <a:off x="781771" y="5510429"/>
            <a:ext cx="6797375" cy="900712"/>
          </a:xfrm>
          <a:prstGeom prst="rect">
            <a:avLst/>
          </a:prstGeom>
        </p:spPr>
      </p:pic>
      <p:sp>
        <p:nvSpPr>
          <p:cNvPr id="10" name="矩形 9">
            <a:extLst>
              <a:ext uri="{FF2B5EF4-FFF2-40B4-BE49-F238E27FC236}">
                <a16:creationId xmlns:a16="http://schemas.microsoft.com/office/drawing/2014/main" id="{D0856620-9760-4118-A7C5-B23D93C80F80}"/>
              </a:ext>
            </a:extLst>
          </p:cNvPr>
          <p:cNvSpPr/>
          <p:nvPr/>
        </p:nvSpPr>
        <p:spPr bwMode="auto">
          <a:xfrm>
            <a:off x="731378" y="4547224"/>
            <a:ext cx="3933590" cy="39394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dirty="0">
              <a:ln>
                <a:noFill/>
              </a:ln>
              <a:solidFill>
                <a:schemeClr val="bg2"/>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392157246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4392042" cy="4896543"/>
          </a:xfrm>
        </p:spPr>
        <p:txBody>
          <a:bodyPr/>
          <a:lstStyle/>
          <a:p>
            <a:r>
              <a:rPr lang="en-US" altLang="zh-CN" dirty="0"/>
              <a:t>ceph fs</a:t>
            </a:r>
            <a:r>
              <a:rPr lang="zh-CN" altLang="en-US" dirty="0"/>
              <a:t>创建目录</a:t>
            </a:r>
          </a:p>
          <a:p>
            <a:pPr lvl="1"/>
            <a:r>
              <a:rPr lang="en-US" altLang="zh-CN" dirty="0" err="1"/>
              <a:t>ceph_mknod</a:t>
            </a:r>
            <a:r>
              <a:rPr lang="en-US" altLang="zh-CN" dirty="0"/>
              <a:t>(struct </a:t>
            </a:r>
            <a:r>
              <a:rPr lang="en-US" altLang="zh-CN" dirty="0" err="1"/>
              <a:t>inode</a:t>
            </a:r>
            <a:r>
              <a:rPr lang="en-US" altLang="zh-CN" dirty="0"/>
              <a:t> *</a:t>
            </a:r>
            <a:r>
              <a:rPr lang="en-US" altLang="zh-CN" dirty="0" err="1"/>
              <a:t>dir</a:t>
            </a:r>
            <a:r>
              <a:rPr lang="en-US" altLang="zh-CN" dirty="0"/>
              <a:t>, </a:t>
            </a:r>
            <a:r>
              <a:rPr lang="en-US" altLang="zh-CN" dirty="0" err="1"/>
              <a:t>sturct</a:t>
            </a:r>
            <a:r>
              <a:rPr lang="en-US" altLang="zh-CN" dirty="0"/>
              <a:t> </a:t>
            </a:r>
            <a:r>
              <a:rPr lang="en-US" altLang="zh-CN" dirty="0" err="1"/>
              <a:t>dentry</a:t>
            </a:r>
            <a:r>
              <a:rPr lang="en-US" altLang="zh-CN" dirty="0"/>
              <a:t> *</a:t>
            </a:r>
            <a:r>
              <a:rPr lang="en-US" altLang="zh-CN" dirty="0" err="1"/>
              <a:t>dentry</a:t>
            </a:r>
            <a:r>
              <a:rPr lang="en-US" altLang="zh-CN" dirty="0"/>
              <a:t>, </a:t>
            </a:r>
            <a:r>
              <a:rPr lang="en-US" altLang="zh-CN" dirty="0" err="1"/>
              <a:t>umode_t</a:t>
            </a:r>
            <a:r>
              <a:rPr lang="en-US" altLang="zh-CN" dirty="0"/>
              <a:t> mode, </a:t>
            </a:r>
            <a:r>
              <a:rPr lang="en-US" altLang="zh-CN" dirty="0" err="1"/>
              <a:t>dev_t</a:t>
            </a:r>
            <a:r>
              <a:rPr lang="en-US" altLang="zh-CN" dirty="0"/>
              <a:t> </a:t>
            </a:r>
            <a:r>
              <a:rPr lang="en-US" altLang="zh-CN" dirty="0" err="1"/>
              <a:t>rdev</a:t>
            </a:r>
            <a:r>
              <a:rPr lang="en-US" altLang="zh-CN" dirty="0"/>
              <a:t>)</a:t>
            </a:r>
          </a:p>
          <a:p>
            <a:pPr lvl="2"/>
            <a:r>
              <a:rPr lang="zh-CN" altLang="en-US" sz="1600" dirty="0"/>
              <a:t>调用</a:t>
            </a:r>
            <a:r>
              <a:rPr lang="en-US" altLang="zh-CN" sz="1600" dirty="0" err="1"/>
              <a:t>ceph_pre_init_acls</a:t>
            </a:r>
            <a:r>
              <a:rPr lang="en-US" altLang="zh-CN" sz="1600" dirty="0"/>
              <a:t>()</a:t>
            </a:r>
            <a:r>
              <a:rPr lang="zh-CN" altLang="en-US" sz="1600" dirty="0"/>
              <a:t>函数得到</a:t>
            </a:r>
            <a:r>
              <a:rPr lang="en-US" altLang="zh-CN" sz="1600" dirty="0"/>
              <a:t>mode</a:t>
            </a:r>
            <a:r>
              <a:rPr lang="zh-CN" altLang="en-US" sz="1600" dirty="0"/>
              <a:t>和</a:t>
            </a:r>
            <a:r>
              <a:rPr lang="en-US" altLang="zh-CN" sz="1600" dirty="0"/>
              <a:t>struct </a:t>
            </a:r>
            <a:r>
              <a:rPr lang="en-US" altLang="zh-CN" sz="1600" dirty="0" err="1"/>
              <a:t>ceph_acls_info</a:t>
            </a:r>
            <a:r>
              <a:rPr lang="zh-CN" altLang="en-US" sz="1600" dirty="0"/>
              <a:t>数据结构内容</a:t>
            </a:r>
          </a:p>
          <a:p>
            <a:pPr lvl="2"/>
            <a:r>
              <a:rPr lang="zh-CN" altLang="en-US" sz="1600" dirty="0"/>
              <a:t>调用</a:t>
            </a:r>
            <a:r>
              <a:rPr lang="en-US" altLang="zh-CN" sz="1600" dirty="0" err="1"/>
              <a:t>ceph_mdsc_create_request</a:t>
            </a:r>
            <a:r>
              <a:rPr lang="en-US" altLang="zh-CN" sz="1600" dirty="0"/>
              <a:t>(CEPH_MDS_OP_MKMOD)</a:t>
            </a:r>
            <a:r>
              <a:rPr lang="zh-CN" altLang="en-US" sz="1600" dirty="0"/>
              <a:t>函数创建一个</a:t>
            </a:r>
            <a:r>
              <a:rPr lang="en-US" altLang="zh-CN" sz="1600" dirty="0" err="1"/>
              <a:t>mds</a:t>
            </a:r>
            <a:r>
              <a:rPr lang="zh-CN" altLang="en-US" sz="1600" dirty="0"/>
              <a:t>请求</a:t>
            </a:r>
          </a:p>
          <a:p>
            <a:pPr lvl="2"/>
            <a:r>
              <a:rPr lang="zh-CN" altLang="en-US" sz="1600" dirty="0"/>
              <a:t>调用</a:t>
            </a:r>
            <a:r>
              <a:rPr lang="en-US" altLang="zh-CN" sz="1600" dirty="0" err="1"/>
              <a:t>ceph_mdsc_do_request</a:t>
            </a:r>
            <a:r>
              <a:rPr lang="en-US" altLang="zh-CN" sz="1600" dirty="0"/>
              <a:t>()</a:t>
            </a:r>
            <a:r>
              <a:rPr lang="zh-CN" altLang="en-US" sz="1600" dirty="0"/>
              <a:t>函数将请求同步发送给</a:t>
            </a:r>
            <a:r>
              <a:rPr lang="en-US" altLang="zh-CN" sz="1600" dirty="0" err="1"/>
              <a:t>mds</a:t>
            </a:r>
            <a:r>
              <a:rPr lang="zh-CN" altLang="en-US" sz="1600" dirty="0"/>
              <a:t>进程</a:t>
            </a:r>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F99E0E44-DB7C-4863-A8D7-3AF94DA4EA4E}"/>
              </a:ext>
            </a:extLst>
          </p:cNvPr>
          <p:cNvPicPr>
            <a:picLocks noChangeAspect="1"/>
          </p:cNvPicPr>
          <p:nvPr/>
        </p:nvPicPr>
        <p:blipFill>
          <a:blip r:embed="rId3"/>
          <a:stretch>
            <a:fillRect/>
          </a:stretch>
        </p:blipFill>
        <p:spPr>
          <a:xfrm>
            <a:off x="5097016" y="1315045"/>
            <a:ext cx="4569317" cy="5378371"/>
          </a:xfrm>
          <a:prstGeom prst="rect">
            <a:avLst/>
          </a:prstGeom>
        </p:spPr>
      </p:pic>
      <p:sp>
        <p:nvSpPr>
          <p:cNvPr id="6" name="矩形 5">
            <a:extLst>
              <a:ext uri="{FF2B5EF4-FFF2-40B4-BE49-F238E27FC236}">
                <a16:creationId xmlns:a16="http://schemas.microsoft.com/office/drawing/2014/main" id="{C25044F6-D8CB-4641-BF8D-4FBDB5CBAD48}"/>
              </a:ext>
            </a:extLst>
          </p:cNvPr>
          <p:cNvSpPr/>
          <p:nvPr/>
        </p:nvSpPr>
        <p:spPr bwMode="auto">
          <a:xfrm>
            <a:off x="5313040" y="3429000"/>
            <a:ext cx="2736304" cy="14401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dirty="0">
              <a:ln>
                <a:noFill/>
              </a:ln>
              <a:solidFill>
                <a:schemeClr val="bg2"/>
              </a:solidFill>
              <a:effectLst/>
              <a:latin typeface="Times New Roman" pitchFamily="18" charset="0"/>
              <a:ea typeface="楷体_GB2312" pitchFamily="49" charset="-122"/>
            </a:endParaRPr>
          </a:p>
        </p:txBody>
      </p:sp>
      <p:sp>
        <p:nvSpPr>
          <p:cNvPr id="8" name="矩形 7">
            <a:extLst>
              <a:ext uri="{FF2B5EF4-FFF2-40B4-BE49-F238E27FC236}">
                <a16:creationId xmlns:a16="http://schemas.microsoft.com/office/drawing/2014/main" id="{3A0CDD04-DA49-47A3-AFB3-CB5C0BD66814}"/>
              </a:ext>
            </a:extLst>
          </p:cNvPr>
          <p:cNvSpPr/>
          <p:nvPr/>
        </p:nvSpPr>
        <p:spPr bwMode="auto">
          <a:xfrm>
            <a:off x="5241032" y="4149080"/>
            <a:ext cx="4320480" cy="14401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dirty="0">
              <a:ln>
                <a:noFill/>
              </a:ln>
              <a:solidFill>
                <a:schemeClr val="bg2"/>
              </a:solidFill>
              <a:effectLst/>
              <a:latin typeface="Times New Roman" pitchFamily="18" charset="0"/>
              <a:ea typeface="楷体_GB2312" pitchFamily="49" charset="-122"/>
            </a:endParaRPr>
          </a:p>
        </p:txBody>
      </p:sp>
      <p:sp>
        <p:nvSpPr>
          <p:cNvPr id="10" name="矩形 9">
            <a:extLst>
              <a:ext uri="{FF2B5EF4-FFF2-40B4-BE49-F238E27FC236}">
                <a16:creationId xmlns:a16="http://schemas.microsoft.com/office/drawing/2014/main" id="{5B6AE5AA-F5A9-4936-A136-2D14075A48BB}"/>
              </a:ext>
            </a:extLst>
          </p:cNvPr>
          <p:cNvSpPr/>
          <p:nvPr/>
        </p:nvSpPr>
        <p:spPr bwMode="auto">
          <a:xfrm>
            <a:off x="5241032" y="6165304"/>
            <a:ext cx="2808312" cy="21602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dirty="0">
              <a:ln>
                <a:noFill/>
              </a:ln>
              <a:solidFill>
                <a:schemeClr val="bg2"/>
              </a:solidFill>
              <a:effectLst/>
              <a:latin typeface="Times New Roman" pitchFamily="18" charset="0"/>
              <a:ea typeface="楷体_GB2312" pitchFamily="49" charset="-122"/>
            </a:endParaRPr>
          </a:p>
        </p:txBody>
      </p:sp>
    </p:spTree>
    <p:extLst>
      <p:ext uri="{BB962C8B-B14F-4D97-AF65-F5344CB8AC3E}">
        <p14:creationId xmlns:p14="http://schemas.microsoft.com/office/powerpoint/2010/main" val="51807088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messenger</a:t>
            </a:r>
            <a:r>
              <a:rPr lang="zh-CN" altLang="en-US" dirty="0"/>
              <a:t>模块</a:t>
            </a:r>
            <a:endParaRPr lang="en-US" altLang="zh-CN" dirty="0"/>
          </a:p>
          <a:p>
            <a:pPr lvl="1"/>
            <a:r>
              <a:rPr lang="en-US" altLang="zh-CN" dirty="0"/>
              <a:t>messenger</a:t>
            </a:r>
            <a:r>
              <a:rPr lang="zh-CN" altLang="en-US" dirty="0"/>
              <a:t>模块</a:t>
            </a:r>
            <a:r>
              <a:rPr lang="en-US" altLang="zh-CN" dirty="0"/>
              <a:t>(</a:t>
            </a:r>
            <a:r>
              <a:rPr lang="zh-CN" altLang="en-US" dirty="0"/>
              <a:t>信使</a:t>
            </a:r>
            <a:r>
              <a:rPr lang="en-US" altLang="zh-CN" dirty="0"/>
              <a:t>)</a:t>
            </a:r>
            <a:r>
              <a:rPr lang="zh-CN" altLang="en-US" dirty="0"/>
              <a:t>是</a:t>
            </a:r>
            <a:r>
              <a:rPr lang="en-US" altLang="zh-CN" dirty="0" err="1"/>
              <a:t>libceph</a:t>
            </a:r>
            <a:r>
              <a:rPr lang="zh-CN" altLang="en-US" dirty="0"/>
              <a:t>中相对比较独立的部分，旨在为上层各种网络客户端提供稳定可靠、有序的网络服务。</a:t>
            </a:r>
            <a:endParaRPr lang="en-US" altLang="zh-CN" dirty="0"/>
          </a:p>
          <a:p>
            <a:pPr lvl="1"/>
            <a:r>
              <a:rPr lang="en-US" altLang="zh-CN" dirty="0"/>
              <a:t>messenger</a:t>
            </a:r>
            <a:r>
              <a:rPr lang="zh-CN" altLang="en-US" dirty="0"/>
              <a:t>构建在网络</a:t>
            </a:r>
            <a:r>
              <a:rPr lang="en-US" altLang="zh-CN" dirty="0"/>
              <a:t>TCP</a:t>
            </a:r>
            <a:r>
              <a:rPr lang="zh-CN" altLang="en-US" dirty="0"/>
              <a:t>协议之上</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8" name="图片 7">
            <a:extLst>
              <a:ext uri="{FF2B5EF4-FFF2-40B4-BE49-F238E27FC236}">
                <a16:creationId xmlns:a16="http://schemas.microsoft.com/office/drawing/2014/main" id="{BCF80115-0631-46B3-94B3-9BE8C25A5023}"/>
              </a:ext>
            </a:extLst>
          </p:cNvPr>
          <p:cNvPicPr>
            <a:picLocks noChangeAspect="1"/>
          </p:cNvPicPr>
          <p:nvPr/>
        </p:nvPicPr>
        <p:blipFill>
          <a:blip r:embed="rId3"/>
          <a:stretch>
            <a:fillRect/>
          </a:stretch>
        </p:blipFill>
        <p:spPr>
          <a:xfrm>
            <a:off x="517624" y="3284984"/>
            <a:ext cx="5034891" cy="2790630"/>
          </a:xfrm>
          <a:prstGeom prst="rect">
            <a:avLst/>
          </a:prstGeom>
        </p:spPr>
      </p:pic>
      <p:pic>
        <p:nvPicPr>
          <p:cNvPr id="11" name="图片 10">
            <a:extLst>
              <a:ext uri="{FF2B5EF4-FFF2-40B4-BE49-F238E27FC236}">
                <a16:creationId xmlns:a16="http://schemas.microsoft.com/office/drawing/2014/main" id="{5242BAD7-DD6B-42F4-B3C3-F747E0411A0B}"/>
              </a:ext>
            </a:extLst>
          </p:cNvPr>
          <p:cNvPicPr>
            <a:picLocks noChangeAspect="1"/>
          </p:cNvPicPr>
          <p:nvPr/>
        </p:nvPicPr>
        <p:blipFill>
          <a:blip r:embed="rId4"/>
          <a:stretch>
            <a:fillRect/>
          </a:stretch>
        </p:blipFill>
        <p:spPr>
          <a:xfrm>
            <a:off x="5026290" y="2924944"/>
            <a:ext cx="4591280" cy="2406848"/>
          </a:xfrm>
          <a:prstGeom prst="rect">
            <a:avLst/>
          </a:prstGeom>
        </p:spPr>
      </p:pic>
    </p:spTree>
    <p:extLst>
      <p:ext uri="{BB962C8B-B14F-4D97-AF65-F5344CB8AC3E}">
        <p14:creationId xmlns:p14="http://schemas.microsoft.com/office/powerpoint/2010/main" val="171536896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messenger</a:t>
            </a:r>
            <a:r>
              <a:rPr lang="zh-CN" altLang="en-US" dirty="0"/>
              <a:t>模块</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6" name="图片 5">
            <a:extLst>
              <a:ext uri="{FF2B5EF4-FFF2-40B4-BE49-F238E27FC236}">
                <a16:creationId xmlns:a16="http://schemas.microsoft.com/office/drawing/2014/main" id="{068EC07D-0B83-42C7-9ED7-12F1DAA293D0}"/>
              </a:ext>
            </a:extLst>
          </p:cNvPr>
          <p:cNvPicPr>
            <a:picLocks noChangeAspect="1"/>
          </p:cNvPicPr>
          <p:nvPr/>
        </p:nvPicPr>
        <p:blipFill>
          <a:blip r:embed="rId3"/>
          <a:stretch>
            <a:fillRect/>
          </a:stretch>
        </p:blipFill>
        <p:spPr>
          <a:xfrm>
            <a:off x="776536" y="1988840"/>
            <a:ext cx="6898766" cy="4668600"/>
          </a:xfrm>
          <a:prstGeom prst="rect">
            <a:avLst/>
          </a:prstGeom>
        </p:spPr>
      </p:pic>
    </p:spTree>
    <p:extLst>
      <p:ext uri="{BB962C8B-B14F-4D97-AF65-F5344CB8AC3E}">
        <p14:creationId xmlns:p14="http://schemas.microsoft.com/office/powerpoint/2010/main" val="24679818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messenger</a:t>
            </a:r>
            <a:r>
              <a:rPr lang="zh-CN" altLang="en-US" dirty="0"/>
              <a:t>模块</a:t>
            </a:r>
            <a:endParaRPr lang="en-US" altLang="zh-CN" dirty="0"/>
          </a:p>
          <a:p>
            <a:pPr lvl="1"/>
            <a:r>
              <a:rPr lang="zh-CN" altLang="en-US" dirty="0"/>
              <a:t>消息收发过程</a:t>
            </a:r>
            <a:endParaRPr lang="en-US" altLang="zh-CN" dirty="0"/>
          </a:p>
          <a:p>
            <a:pPr lvl="2"/>
            <a:r>
              <a:rPr lang="zh-CN" altLang="en-US" sz="1600" dirty="0"/>
              <a:t>客户端与服务端进行正常消息收发时，总是先在网络连接上发送一个字节的</a:t>
            </a:r>
            <a:r>
              <a:rPr lang="en-US" altLang="zh-CN" sz="1600" dirty="0"/>
              <a:t>tag</a:t>
            </a:r>
            <a:r>
              <a:rPr lang="zh-CN" altLang="en-US" sz="1600" dirty="0"/>
              <a:t>，再发送实际的消息。原因是两者可以通过</a:t>
            </a:r>
            <a:r>
              <a:rPr lang="en-US" altLang="zh-CN" sz="1600" dirty="0"/>
              <a:t>tag</a:t>
            </a:r>
            <a:r>
              <a:rPr lang="zh-CN" altLang="en-US" sz="1600" dirty="0"/>
              <a:t>来明确消息的具体类别和解析格式。</a:t>
            </a:r>
            <a:endParaRPr lang="en-US" altLang="zh-CN" sz="16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0307BC6E-BE2F-4B76-8645-4EB7E7601EBF}"/>
              </a:ext>
            </a:extLst>
          </p:cNvPr>
          <p:cNvPicPr>
            <a:picLocks noChangeAspect="1"/>
          </p:cNvPicPr>
          <p:nvPr/>
        </p:nvPicPr>
        <p:blipFill>
          <a:blip r:embed="rId3"/>
          <a:stretch>
            <a:fillRect/>
          </a:stretch>
        </p:blipFill>
        <p:spPr>
          <a:xfrm>
            <a:off x="272480" y="3343675"/>
            <a:ext cx="9144570" cy="1226189"/>
          </a:xfrm>
          <a:prstGeom prst="rect">
            <a:avLst/>
          </a:prstGeom>
        </p:spPr>
      </p:pic>
    </p:spTree>
    <p:extLst>
      <p:ext uri="{BB962C8B-B14F-4D97-AF65-F5344CB8AC3E}">
        <p14:creationId xmlns:p14="http://schemas.microsoft.com/office/powerpoint/2010/main" val="128518467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messenger</a:t>
            </a:r>
            <a:r>
              <a:rPr lang="zh-CN" altLang="en-US" dirty="0"/>
              <a:t>模块</a:t>
            </a:r>
            <a:endParaRPr lang="en-US" altLang="zh-CN" dirty="0"/>
          </a:p>
          <a:p>
            <a:pPr lvl="1"/>
            <a:r>
              <a:rPr lang="zh-CN" altLang="en-US" dirty="0"/>
              <a:t>接收信息</a:t>
            </a:r>
            <a:r>
              <a:rPr lang="en-US" altLang="zh-CN" dirty="0"/>
              <a:t>——</a:t>
            </a:r>
            <a:r>
              <a:rPr lang="en-US" altLang="zh-CN" dirty="0" err="1"/>
              <a:t>try_read</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6" name="图片 5">
            <a:extLst>
              <a:ext uri="{FF2B5EF4-FFF2-40B4-BE49-F238E27FC236}">
                <a16:creationId xmlns:a16="http://schemas.microsoft.com/office/drawing/2014/main" id="{087BA419-A45D-4C01-9304-DF4829B32694}"/>
              </a:ext>
            </a:extLst>
          </p:cNvPr>
          <p:cNvPicPr>
            <a:picLocks noChangeAspect="1"/>
          </p:cNvPicPr>
          <p:nvPr/>
        </p:nvPicPr>
        <p:blipFill>
          <a:blip r:embed="rId3"/>
          <a:stretch>
            <a:fillRect/>
          </a:stretch>
        </p:blipFill>
        <p:spPr>
          <a:xfrm>
            <a:off x="128464" y="2204864"/>
            <a:ext cx="5332870" cy="3960440"/>
          </a:xfrm>
          <a:prstGeom prst="rect">
            <a:avLst/>
          </a:prstGeom>
        </p:spPr>
      </p:pic>
      <p:pic>
        <p:nvPicPr>
          <p:cNvPr id="8" name="图片 7">
            <a:extLst>
              <a:ext uri="{FF2B5EF4-FFF2-40B4-BE49-F238E27FC236}">
                <a16:creationId xmlns:a16="http://schemas.microsoft.com/office/drawing/2014/main" id="{05714A69-831E-4290-9EA1-D8E9581B7A3F}"/>
              </a:ext>
            </a:extLst>
          </p:cNvPr>
          <p:cNvPicPr>
            <a:picLocks noChangeAspect="1"/>
          </p:cNvPicPr>
          <p:nvPr/>
        </p:nvPicPr>
        <p:blipFill>
          <a:blip r:embed="rId4"/>
          <a:stretch>
            <a:fillRect/>
          </a:stretch>
        </p:blipFill>
        <p:spPr>
          <a:xfrm>
            <a:off x="3656570" y="3527060"/>
            <a:ext cx="6120966" cy="3574347"/>
          </a:xfrm>
          <a:prstGeom prst="rect">
            <a:avLst/>
          </a:prstGeom>
        </p:spPr>
      </p:pic>
    </p:spTree>
    <p:extLst>
      <p:ext uri="{BB962C8B-B14F-4D97-AF65-F5344CB8AC3E}">
        <p14:creationId xmlns:p14="http://schemas.microsoft.com/office/powerpoint/2010/main" val="382248703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的起源</a:t>
            </a:r>
          </a:p>
        </p:txBody>
      </p:sp>
      <p:sp>
        <p:nvSpPr>
          <p:cNvPr id="3" name="内容占位符 2"/>
          <p:cNvSpPr>
            <a:spLocks noGrp="1"/>
          </p:cNvSpPr>
          <p:nvPr>
            <p:ph idx="1"/>
          </p:nvPr>
        </p:nvSpPr>
        <p:spPr>
          <a:xfrm>
            <a:off x="488950" y="1340768"/>
            <a:ext cx="9144570" cy="4896543"/>
          </a:xfrm>
        </p:spPr>
        <p:txBody>
          <a:bodyPr/>
          <a:lstStyle/>
          <a:p>
            <a:r>
              <a:rPr lang="en-US" altLang="zh-CN" dirty="0"/>
              <a:t>Ceph</a:t>
            </a:r>
            <a:r>
              <a:rPr lang="zh-CN" altLang="en-US" dirty="0"/>
              <a:t>起源</a:t>
            </a:r>
            <a:endParaRPr lang="en-US" altLang="zh-CN" dirty="0"/>
          </a:p>
          <a:p>
            <a:pPr lvl="1"/>
            <a:r>
              <a:rPr lang="en-US" altLang="zh-CN" dirty="0"/>
              <a:t>ceph</a:t>
            </a:r>
            <a:r>
              <a:rPr lang="zh-CN" altLang="en-US" dirty="0"/>
              <a:t>项目起源于其创始人</a:t>
            </a:r>
            <a:r>
              <a:rPr lang="en-US" altLang="zh-CN" dirty="0"/>
              <a:t>Sage Weil</a:t>
            </a:r>
            <a:r>
              <a:rPr lang="zh-CN" altLang="en-US" dirty="0"/>
              <a:t>在加州大学</a:t>
            </a:r>
            <a:r>
              <a:rPr lang="en-US" altLang="zh-CN" dirty="0"/>
              <a:t>Santa Cruz</a:t>
            </a:r>
            <a:r>
              <a:rPr lang="zh-CN" altLang="en-US" dirty="0"/>
              <a:t>分校攻读博士期间的研究课题</a:t>
            </a:r>
          </a:p>
          <a:p>
            <a:pPr lvl="2"/>
            <a:r>
              <a:rPr lang="zh-CN" altLang="en-US" dirty="0"/>
              <a:t>项目的起始时间为</a:t>
            </a:r>
            <a:r>
              <a:rPr lang="en-US" altLang="zh-CN" dirty="0"/>
              <a:t>2004</a:t>
            </a:r>
            <a:r>
              <a:rPr lang="zh-CN" altLang="en-US" dirty="0"/>
              <a:t>年</a:t>
            </a:r>
          </a:p>
          <a:p>
            <a:pPr lvl="2"/>
            <a:r>
              <a:rPr lang="zh-CN" altLang="en-US" dirty="0"/>
              <a:t>在</a:t>
            </a:r>
            <a:r>
              <a:rPr lang="en-US" altLang="zh-CN" dirty="0"/>
              <a:t>2006</a:t>
            </a:r>
            <a:r>
              <a:rPr lang="zh-CN" altLang="en-US" dirty="0"/>
              <a:t>年的</a:t>
            </a:r>
            <a:r>
              <a:rPr lang="en-US" altLang="zh-CN" dirty="0"/>
              <a:t>OSDI</a:t>
            </a:r>
            <a:r>
              <a:rPr lang="zh-CN" altLang="en-US" dirty="0"/>
              <a:t>学术会议上，</a:t>
            </a:r>
            <a:r>
              <a:rPr lang="en-US" altLang="zh-CN" dirty="0"/>
              <a:t>Sage</a:t>
            </a:r>
            <a:r>
              <a:rPr lang="zh-CN" altLang="en-US" dirty="0"/>
              <a:t>发表了介绍</a:t>
            </a:r>
            <a:r>
              <a:rPr lang="en-US" altLang="zh-CN" dirty="0"/>
              <a:t>ceph</a:t>
            </a:r>
            <a:r>
              <a:rPr lang="zh-CN" altLang="en-US" dirty="0"/>
              <a:t>的论文，并在该篇论文的末尾提供了</a:t>
            </a:r>
            <a:r>
              <a:rPr lang="en-US" altLang="zh-CN" dirty="0"/>
              <a:t>ceph</a:t>
            </a:r>
            <a:r>
              <a:rPr lang="zh-CN" altLang="en-US" dirty="0"/>
              <a:t>项目的下载链接，由此</a:t>
            </a:r>
            <a:r>
              <a:rPr lang="en-US" altLang="zh-CN" dirty="0"/>
              <a:t>ceph</a:t>
            </a:r>
            <a:r>
              <a:rPr lang="zh-CN" altLang="en-US" dirty="0"/>
              <a:t>开始广为人知</a:t>
            </a:r>
            <a:endParaRPr lang="en-US" altLang="zh-CN" dirty="0"/>
          </a:p>
          <a:p>
            <a:pPr lvl="1"/>
            <a:r>
              <a:rPr lang="en-US" altLang="zh-CN" dirty="0"/>
              <a:t>ceph</a:t>
            </a:r>
            <a:r>
              <a:rPr lang="zh-CN" altLang="en-US" dirty="0"/>
              <a:t>一词据说来源于</a:t>
            </a:r>
            <a:r>
              <a:rPr lang="en-US" altLang="zh-CN" dirty="0" err="1"/>
              <a:t>scaleph</a:t>
            </a:r>
            <a:r>
              <a:rPr lang="en-US" altLang="zh-CN" dirty="0"/>
              <a:t>(</a:t>
            </a:r>
            <a:r>
              <a:rPr lang="zh-CN" altLang="en-US" dirty="0"/>
              <a:t>水母</a:t>
            </a:r>
            <a:r>
              <a:rPr lang="en-US" altLang="zh-CN" dirty="0"/>
              <a:t>)</a:t>
            </a:r>
          </a:p>
          <a:p>
            <a:pPr lvl="1"/>
            <a:endParaRPr lang="en-US" altLang="zh-CN" dirty="0"/>
          </a:p>
          <a:p>
            <a:pPr lvl="1"/>
            <a:endParaRPr lang="en-US" altLang="zh-CN" dirty="0"/>
          </a:p>
        </p:txBody>
      </p:sp>
      <p:pic>
        <p:nvPicPr>
          <p:cNvPr id="4" name="图片 3">
            <a:extLst>
              <a:ext uri="{FF2B5EF4-FFF2-40B4-BE49-F238E27FC236}">
                <a16:creationId xmlns:a16="http://schemas.microsoft.com/office/drawing/2014/main" id="{2F28E66E-E27A-4331-AEEC-D59881846CCB}"/>
              </a:ext>
            </a:extLst>
          </p:cNvPr>
          <p:cNvPicPr>
            <a:picLocks noChangeAspect="1"/>
          </p:cNvPicPr>
          <p:nvPr/>
        </p:nvPicPr>
        <p:blipFill>
          <a:blip r:embed="rId3"/>
          <a:stretch>
            <a:fillRect/>
          </a:stretch>
        </p:blipFill>
        <p:spPr>
          <a:xfrm>
            <a:off x="128464" y="4262276"/>
            <a:ext cx="3764868" cy="2509912"/>
          </a:xfrm>
          <a:prstGeom prst="rect">
            <a:avLst/>
          </a:prstGeom>
        </p:spPr>
      </p:pic>
    </p:spTree>
    <p:extLst>
      <p:ext uri="{BB962C8B-B14F-4D97-AF65-F5344CB8AC3E}">
        <p14:creationId xmlns:p14="http://schemas.microsoft.com/office/powerpoint/2010/main" val="54738823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内核模块</a:t>
            </a:r>
          </a:p>
        </p:txBody>
      </p:sp>
      <p:sp>
        <p:nvSpPr>
          <p:cNvPr id="3" name="内容占位符 2"/>
          <p:cNvSpPr>
            <a:spLocks noGrp="1"/>
          </p:cNvSpPr>
          <p:nvPr>
            <p:ph idx="1"/>
          </p:nvPr>
        </p:nvSpPr>
        <p:spPr>
          <a:xfrm>
            <a:off x="488950" y="1340768"/>
            <a:ext cx="9144570" cy="4896543"/>
          </a:xfrm>
        </p:spPr>
        <p:txBody>
          <a:bodyPr/>
          <a:lstStyle/>
          <a:p>
            <a:r>
              <a:rPr lang="en-US" altLang="zh-CN" dirty="0"/>
              <a:t>messenger</a:t>
            </a:r>
            <a:r>
              <a:rPr lang="zh-CN" altLang="en-US" dirty="0"/>
              <a:t>模块</a:t>
            </a:r>
            <a:endParaRPr lang="en-US" altLang="zh-CN" dirty="0"/>
          </a:p>
          <a:p>
            <a:pPr lvl="1"/>
            <a:r>
              <a:rPr lang="zh-CN" altLang="en-US" dirty="0"/>
              <a:t>发送信息</a:t>
            </a:r>
            <a:r>
              <a:rPr lang="en-US" altLang="zh-CN" dirty="0"/>
              <a:t>——</a:t>
            </a:r>
            <a:r>
              <a:rPr lang="en-US" altLang="zh-CN" dirty="0" err="1"/>
              <a:t>try_write</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p:txBody>
      </p:sp>
      <p:pic>
        <p:nvPicPr>
          <p:cNvPr id="5" name="图片 4">
            <a:extLst>
              <a:ext uri="{FF2B5EF4-FFF2-40B4-BE49-F238E27FC236}">
                <a16:creationId xmlns:a16="http://schemas.microsoft.com/office/drawing/2014/main" id="{EFD374B4-D4DE-4BED-84D8-02F11DC4B15C}"/>
              </a:ext>
            </a:extLst>
          </p:cNvPr>
          <p:cNvPicPr>
            <a:picLocks noChangeAspect="1"/>
          </p:cNvPicPr>
          <p:nvPr/>
        </p:nvPicPr>
        <p:blipFill>
          <a:blip r:embed="rId3"/>
          <a:stretch>
            <a:fillRect/>
          </a:stretch>
        </p:blipFill>
        <p:spPr>
          <a:xfrm>
            <a:off x="61152" y="2348855"/>
            <a:ext cx="4891848" cy="3960440"/>
          </a:xfrm>
          <a:prstGeom prst="rect">
            <a:avLst/>
          </a:prstGeom>
        </p:spPr>
      </p:pic>
      <p:pic>
        <p:nvPicPr>
          <p:cNvPr id="9" name="图片 8">
            <a:extLst>
              <a:ext uri="{FF2B5EF4-FFF2-40B4-BE49-F238E27FC236}">
                <a16:creationId xmlns:a16="http://schemas.microsoft.com/office/drawing/2014/main" id="{4CED92AE-47CE-4CB3-9039-6898FFF00F9F}"/>
              </a:ext>
            </a:extLst>
          </p:cNvPr>
          <p:cNvPicPr>
            <a:picLocks noChangeAspect="1"/>
          </p:cNvPicPr>
          <p:nvPr/>
        </p:nvPicPr>
        <p:blipFill>
          <a:blip r:embed="rId4"/>
          <a:stretch>
            <a:fillRect/>
          </a:stretch>
        </p:blipFill>
        <p:spPr>
          <a:xfrm>
            <a:off x="4636906" y="1772816"/>
            <a:ext cx="5184576" cy="2304256"/>
          </a:xfrm>
          <a:prstGeom prst="rect">
            <a:avLst/>
          </a:prstGeom>
        </p:spPr>
      </p:pic>
    </p:spTree>
    <p:extLst>
      <p:ext uri="{BB962C8B-B14F-4D97-AF65-F5344CB8AC3E}">
        <p14:creationId xmlns:p14="http://schemas.microsoft.com/office/powerpoint/2010/main" val="373971217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8112F9-D3C9-47AF-BC30-AD215DA14F9D}"/>
              </a:ext>
            </a:extLst>
          </p:cNvPr>
          <p:cNvSpPr>
            <a:spLocks noGrp="1"/>
          </p:cNvSpPr>
          <p:nvPr>
            <p:ph type="title"/>
          </p:nvPr>
        </p:nvSpPr>
        <p:spPr/>
        <p:txBody>
          <a:bodyPr/>
          <a:lstStyle/>
          <a:p>
            <a:r>
              <a:rPr lang="zh-CN" altLang="en-US" dirty="0"/>
              <a:t>分布式文件系统</a:t>
            </a:r>
            <a:r>
              <a:rPr lang="en-US" altLang="zh-CN" dirty="0" err="1"/>
              <a:t>Ceph</a:t>
            </a:r>
            <a:r>
              <a:rPr lang="zh-CN" altLang="en-US" dirty="0"/>
              <a:t>解析</a:t>
            </a:r>
          </a:p>
        </p:txBody>
      </p:sp>
      <p:sp>
        <p:nvSpPr>
          <p:cNvPr id="4" name="文本框 3">
            <a:extLst>
              <a:ext uri="{FF2B5EF4-FFF2-40B4-BE49-F238E27FC236}">
                <a16:creationId xmlns:a16="http://schemas.microsoft.com/office/drawing/2014/main" id="{C625CE0E-96F9-4D6D-B28E-B39DE074DF8E}"/>
              </a:ext>
            </a:extLst>
          </p:cNvPr>
          <p:cNvSpPr txBox="1"/>
          <p:nvPr/>
        </p:nvSpPr>
        <p:spPr>
          <a:xfrm>
            <a:off x="3591088" y="2875002"/>
            <a:ext cx="2723823" cy="1107996"/>
          </a:xfrm>
          <a:prstGeom prst="rect">
            <a:avLst/>
          </a:prstGeom>
          <a:noFill/>
        </p:spPr>
        <p:txBody>
          <a:bodyPr wrap="none" rtlCol="0">
            <a:spAutoFit/>
          </a:bodyPr>
          <a:lstStyle/>
          <a:p>
            <a:r>
              <a:rPr lang="zh-CN" altLang="en-US" sz="6600" dirty="0">
                <a:solidFill>
                  <a:srgbClr val="333333"/>
                </a:solidFill>
                <a:latin typeface="+mj-ea"/>
                <a:ea typeface="+mj-ea"/>
              </a:rPr>
              <a:t>本节完</a:t>
            </a:r>
          </a:p>
        </p:txBody>
      </p:sp>
    </p:spTree>
    <p:extLst>
      <p:ext uri="{BB962C8B-B14F-4D97-AF65-F5344CB8AC3E}">
        <p14:creationId xmlns:p14="http://schemas.microsoft.com/office/powerpoint/2010/main" val="17979434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的起源</a:t>
            </a:r>
          </a:p>
        </p:txBody>
      </p:sp>
      <p:sp>
        <p:nvSpPr>
          <p:cNvPr id="3" name="内容占位符 2"/>
          <p:cNvSpPr>
            <a:spLocks noGrp="1"/>
          </p:cNvSpPr>
          <p:nvPr>
            <p:ph idx="1"/>
          </p:nvPr>
        </p:nvSpPr>
        <p:spPr>
          <a:xfrm>
            <a:off x="488950" y="1340768"/>
            <a:ext cx="9216578" cy="4896543"/>
          </a:xfrm>
        </p:spPr>
        <p:txBody>
          <a:bodyPr/>
          <a:lstStyle/>
          <a:p>
            <a:r>
              <a:rPr lang="en-US" altLang="zh-CN" dirty="0"/>
              <a:t>Ceph</a:t>
            </a:r>
            <a:r>
              <a:rPr lang="zh-CN" altLang="en-US" dirty="0"/>
              <a:t>针对的目标应用场景</a:t>
            </a:r>
            <a:endParaRPr lang="en-US" altLang="zh-CN" dirty="0"/>
          </a:p>
          <a:p>
            <a:pPr lvl="1"/>
            <a:r>
              <a:rPr lang="zh-CN" altLang="en-US" dirty="0"/>
              <a:t>目标是成为大规模、分布式的存储系统，至少能承载</a:t>
            </a:r>
            <a:r>
              <a:rPr lang="en-US" altLang="zh-CN" dirty="0"/>
              <a:t>PB</a:t>
            </a:r>
            <a:r>
              <a:rPr lang="zh-CN" altLang="en-US" dirty="0"/>
              <a:t>级别的数据，能管理成千上万的存储节点</a:t>
            </a:r>
          </a:p>
          <a:p>
            <a:pPr lvl="2"/>
            <a:r>
              <a:rPr lang="zh-CN" altLang="en-US" dirty="0"/>
              <a:t>存储系统规模的变化</a:t>
            </a:r>
            <a:endParaRPr lang="en-US" altLang="zh-CN" dirty="0"/>
          </a:p>
          <a:p>
            <a:pPr lvl="3"/>
            <a:r>
              <a:rPr lang="zh-CN" altLang="en-US" sz="1600" dirty="0"/>
              <a:t>这样大规模的存储系统，往往不是在建设的第一天就能预料到其最终的规模，甚至是根本就不存在最终规模这个概念的。只能是随着业务的不断开展，业务规模的不断扩大，让系统承载越来越大的数据容量。这也就意味系统的规模自然随之变化，越来越大。</a:t>
            </a:r>
          </a:p>
          <a:p>
            <a:pPr lvl="2"/>
            <a:r>
              <a:rPr lang="zh-CN" altLang="en-US" dirty="0"/>
              <a:t>存储系统中设备的变化</a:t>
            </a:r>
            <a:endParaRPr lang="en-US" altLang="zh-CN" dirty="0"/>
          </a:p>
          <a:p>
            <a:pPr lvl="3"/>
            <a:r>
              <a:rPr lang="zh-CN" altLang="en-US" sz="1600" dirty="0"/>
              <a:t>对于一个由成千上万个节点构成的系统，其节点的故障与替换必然是时常出现的情况。而系统一方面要足够可靠，不能使业务受到这种频繁出现的硬件及底层软件问题的影响，同时还应该尽可能智能化，降低相关维护操作的代价。</a:t>
            </a:r>
          </a:p>
          <a:p>
            <a:pPr lvl="2"/>
            <a:r>
              <a:rPr lang="zh-CN" altLang="en-US" dirty="0"/>
              <a:t>存储系统中数据的变化</a:t>
            </a:r>
            <a:endParaRPr lang="en-US" altLang="zh-CN" dirty="0"/>
          </a:p>
          <a:p>
            <a:pPr lvl="3"/>
            <a:r>
              <a:rPr lang="zh-CN" altLang="en-US" sz="1600" dirty="0"/>
              <a:t>对于一个大规模的，通常被应用于互联网应用中的存储系统，其中存储的数据的变化也很可能是高度频繁的。新的数据不断写入，已有数据被更新、移动乃至删除。这种场景需求也是设计时必须予以考虑的。</a:t>
            </a:r>
            <a:endParaRPr lang="en-US" altLang="zh-CN" sz="1600" dirty="0"/>
          </a:p>
          <a:p>
            <a:pPr lvl="1"/>
            <a:endParaRPr lang="en-US" altLang="zh-CN" dirty="0"/>
          </a:p>
          <a:p>
            <a:pPr lvl="1"/>
            <a:endParaRPr lang="en-US" altLang="zh-CN" dirty="0"/>
          </a:p>
        </p:txBody>
      </p:sp>
    </p:spTree>
    <p:extLst>
      <p:ext uri="{BB962C8B-B14F-4D97-AF65-F5344CB8AC3E}">
        <p14:creationId xmlns:p14="http://schemas.microsoft.com/office/powerpoint/2010/main" val="35407591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本节主要内容</a:t>
            </a:r>
          </a:p>
        </p:txBody>
      </p:sp>
      <p:sp>
        <p:nvSpPr>
          <p:cNvPr id="11" name="内容占位符 10"/>
          <p:cNvSpPr>
            <a:spLocks noGrp="1"/>
          </p:cNvSpPr>
          <p:nvPr>
            <p:ph idx="1"/>
          </p:nvPr>
        </p:nvSpPr>
        <p:spPr/>
        <p:txBody>
          <a:bodyPr/>
          <a:lstStyle/>
          <a:p>
            <a:pPr>
              <a:lnSpc>
                <a:spcPct val="150000"/>
              </a:lnSpc>
            </a:pPr>
            <a:r>
              <a:rPr lang="en-US" altLang="zh-CN" dirty="0"/>
              <a:t>1.	</a:t>
            </a:r>
            <a:r>
              <a:rPr lang="en-US" altLang="zh-CN" dirty="0" err="1"/>
              <a:t>Ceph</a:t>
            </a:r>
            <a:r>
              <a:rPr lang="zh-CN" altLang="en-US" dirty="0"/>
              <a:t>的起源</a:t>
            </a:r>
            <a:endParaRPr lang="en-US" altLang="zh-CN" dirty="0"/>
          </a:p>
          <a:p>
            <a:pPr>
              <a:lnSpc>
                <a:spcPct val="150000"/>
              </a:lnSpc>
            </a:pPr>
            <a:r>
              <a:rPr lang="en-US" altLang="zh-CN" dirty="0">
                <a:solidFill>
                  <a:srgbClr val="C00000"/>
                </a:solidFill>
              </a:rPr>
              <a:t>2.	</a:t>
            </a:r>
            <a:r>
              <a:rPr lang="en-US" altLang="zh-CN" dirty="0" err="1">
                <a:solidFill>
                  <a:srgbClr val="C00000"/>
                </a:solidFill>
              </a:rPr>
              <a:t>Ceph</a:t>
            </a:r>
            <a:r>
              <a:rPr lang="zh-CN" altLang="en-US" dirty="0">
                <a:solidFill>
                  <a:srgbClr val="C00000"/>
                </a:solidFill>
              </a:rPr>
              <a:t>的特点</a:t>
            </a:r>
            <a:endParaRPr lang="en-US" altLang="zh-CN" dirty="0">
              <a:solidFill>
                <a:srgbClr val="C00000"/>
              </a:solidFill>
            </a:endParaRPr>
          </a:p>
          <a:p>
            <a:pPr>
              <a:lnSpc>
                <a:spcPct val="150000"/>
              </a:lnSpc>
            </a:pPr>
            <a:r>
              <a:rPr lang="en-US" altLang="zh-CN" dirty="0"/>
              <a:t>3.</a:t>
            </a:r>
            <a:r>
              <a:rPr lang="zh-CN" altLang="en-US" dirty="0"/>
              <a:t> </a:t>
            </a:r>
            <a:r>
              <a:rPr lang="en-US" altLang="zh-CN" dirty="0"/>
              <a:t>	</a:t>
            </a:r>
            <a:r>
              <a:rPr lang="en-US" altLang="zh-CN" dirty="0" err="1"/>
              <a:t>Ceph</a:t>
            </a:r>
            <a:r>
              <a:rPr lang="zh-CN" altLang="en-US" dirty="0"/>
              <a:t>的架构</a:t>
            </a:r>
            <a:endParaRPr lang="en-US" altLang="zh-CN" dirty="0"/>
          </a:p>
          <a:p>
            <a:pPr>
              <a:lnSpc>
                <a:spcPct val="150000"/>
              </a:lnSpc>
            </a:pPr>
            <a:r>
              <a:rPr lang="en-US" altLang="zh-CN" dirty="0"/>
              <a:t>4.</a:t>
            </a:r>
            <a:r>
              <a:rPr lang="zh-CN" altLang="en-US" dirty="0"/>
              <a:t> </a:t>
            </a:r>
            <a:r>
              <a:rPr lang="en-US" altLang="zh-CN" dirty="0"/>
              <a:t>	RADOS</a:t>
            </a:r>
            <a:r>
              <a:rPr lang="zh-CN" altLang="en-US" dirty="0"/>
              <a:t>简介</a:t>
            </a:r>
          </a:p>
          <a:p>
            <a:pPr>
              <a:lnSpc>
                <a:spcPct val="150000"/>
              </a:lnSpc>
            </a:pPr>
            <a:r>
              <a:rPr lang="en-US" altLang="zh-CN" dirty="0"/>
              <a:t>5.	CephFS</a:t>
            </a:r>
            <a:r>
              <a:rPr lang="zh-CN" altLang="en-US" dirty="0"/>
              <a:t>简介</a:t>
            </a:r>
          </a:p>
          <a:p>
            <a:pPr>
              <a:lnSpc>
                <a:spcPct val="150000"/>
              </a:lnSpc>
            </a:pPr>
            <a:r>
              <a:rPr lang="en-US" altLang="zh-CN" dirty="0"/>
              <a:t>6.	</a:t>
            </a:r>
            <a:r>
              <a:rPr lang="en-US" altLang="zh-CN" dirty="0" err="1"/>
              <a:t>Ceph</a:t>
            </a:r>
            <a:r>
              <a:rPr lang="zh-CN" altLang="en-US" dirty="0"/>
              <a:t>内核模块</a:t>
            </a:r>
          </a:p>
          <a:p>
            <a:pPr>
              <a:lnSpc>
                <a:spcPct val="150000"/>
              </a:lnSpc>
            </a:pPr>
            <a:endParaRPr lang="en-US" altLang="zh-CN" dirty="0"/>
          </a:p>
        </p:txBody>
      </p:sp>
    </p:spTree>
    <p:extLst>
      <p:ext uri="{BB962C8B-B14F-4D97-AF65-F5344CB8AC3E}">
        <p14:creationId xmlns:p14="http://schemas.microsoft.com/office/powerpoint/2010/main" val="250420153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的特点</a:t>
            </a:r>
          </a:p>
        </p:txBody>
      </p:sp>
      <p:sp>
        <p:nvSpPr>
          <p:cNvPr id="3" name="内容占位符 2"/>
          <p:cNvSpPr>
            <a:spLocks noGrp="1"/>
          </p:cNvSpPr>
          <p:nvPr>
            <p:ph idx="1"/>
          </p:nvPr>
        </p:nvSpPr>
        <p:spPr>
          <a:xfrm>
            <a:off x="488950" y="1340768"/>
            <a:ext cx="9144570" cy="4896543"/>
          </a:xfrm>
        </p:spPr>
        <p:txBody>
          <a:bodyPr/>
          <a:lstStyle/>
          <a:p>
            <a:r>
              <a:rPr lang="zh-CN" altLang="en-US" dirty="0"/>
              <a:t>高可靠性</a:t>
            </a:r>
            <a:endParaRPr lang="en-US" altLang="zh-CN" dirty="0"/>
          </a:p>
          <a:p>
            <a:pPr lvl="1"/>
            <a:r>
              <a:rPr lang="zh-CN" altLang="en-US" dirty="0"/>
              <a:t>所谓“高可靠”，首先是针对存储在系统中的数据而言，也即，尽可能保证数据不会丢失。其次，也包括数据写入过程中的可靠性，也即，在用户将数据写入</a:t>
            </a:r>
            <a:r>
              <a:rPr lang="en-US" altLang="zh-CN" dirty="0" err="1"/>
              <a:t>Ceph</a:t>
            </a:r>
            <a:r>
              <a:rPr lang="zh-CN" altLang="en-US" dirty="0"/>
              <a:t>存储系统的过程中，不会因为意外情况的出现造成数据丢失。</a:t>
            </a:r>
            <a:endParaRPr lang="en-US" altLang="zh-CN" dirty="0"/>
          </a:p>
          <a:p>
            <a:endParaRPr lang="en-US" altLang="zh-CN" dirty="0"/>
          </a:p>
          <a:p>
            <a:r>
              <a:rPr lang="zh-CN" altLang="en-US" dirty="0"/>
              <a:t>高性能</a:t>
            </a:r>
            <a:endParaRPr lang="en-US" altLang="zh-CN" dirty="0"/>
          </a:p>
          <a:p>
            <a:pPr lvl="1"/>
            <a:r>
              <a:rPr lang="en-US" altLang="zh-CN" dirty="0"/>
              <a:t>a. </a:t>
            </a:r>
            <a:r>
              <a:rPr lang="zh-CN" altLang="en-US" dirty="0"/>
              <a:t>摒弃了传统的集中式存储元数据寻址的方案，采用 </a:t>
            </a:r>
            <a:r>
              <a:rPr lang="en-US" altLang="zh-CN" dirty="0"/>
              <a:t>CRUSH </a:t>
            </a:r>
            <a:r>
              <a:rPr lang="zh-CN" altLang="en-US" dirty="0"/>
              <a:t>算法，数据分布均衡，并行度高。</a:t>
            </a:r>
          </a:p>
          <a:p>
            <a:pPr lvl="1"/>
            <a:r>
              <a:rPr lang="en-US" altLang="zh-CN" dirty="0"/>
              <a:t>b. </a:t>
            </a:r>
            <a:r>
              <a:rPr lang="zh-CN" altLang="en-US" dirty="0"/>
              <a:t>考虑了容灾域的隔离，能够实现各类负载的副本放置规则，例如跨机房、机架感知等。</a:t>
            </a:r>
          </a:p>
          <a:p>
            <a:pPr lvl="1"/>
            <a:r>
              <a:rPr lang="en-US" altLang="zh-CN" dirty="0"/>
              <a:t>c. </a:t>
            </a:r>
            <a:r>
              <a:rPr lang="zh-CN" altLang="en-US" dirty="0"/>
              <a:t>能够支持上千个存储节点的规模，支持 </a:t>
            </a:r>
            <a:r>
              <a:rPr lang="en-US" altLang="zh-CN" dirty="0"/>
              <a:t>TB </a:t>
            </a:r>
            <a:r>
              <a:rPr lang="zh-CN" altLang="en-US" dirty="0"/>
              <a:t>到 </a:t>
            </a:r>
            <a:r>
              <a:rPr lang="en-US" altLang="zh-CN" dirty="0"/>
              <a:t>PB </a:t>
            </a:r>
            <a:r>
              <a:rPr lang="zh-CN" altLang="en-US" dirty="0"/>
              <a:t>级的数据。</a:t>
            </a:r>
          </a:p>
          <a:p>
            <a:pPr lvl="1"/>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88608014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Ceph</a:t>
            </a:r>
            <a:r>
              <a:rPr lang="zh-CN" altLang="en-US" dirty="0"/>
              <a:t>的特点</a:t>
            </a:r>
          </a:p>
        </p:txBody>
      </p:sp>
      <p:sp>
        <p:nvSpPr>
          <p:cNvPr id="3" name="内容占位符 2"/>
          <p:cNvSpPr>
            <a:spLocks noGrp="1"/>
          </p:cNvSpPr>
          <p:nvPr>
            <p:ph idx="1"/>
          </p:nvPr>
        </p:nvSpPr>
        <p:spPr>
          <a:xfrm>
            <a:off x="488950" y="1340768"/>
            <a:ext cx="9144570" cy="4896543"/>
          </a:xfrm>
        </p:spPr>
        <p:txBody>
          <a:bodyPr/>
          <a:lstStyle/>
          <a:p>
            <a:r>
              <a:rPr lang="zh-CN" altLang="en-US" dirty="0"/>
              <a:t>高度自动化</a:t>
            </a:r>
          </a:p>
          <a:p>
            <a:pPr lvl="1"/>
            <a:r>
              <a:rPr lang="zh-CN" altLang="en-US" dirty="0"/>
              <a:t>具体包括了数据的自动</a:t>
            </a:r>
            <a:r>
              <a:rPr lang="en-US" altLang="zh-CN" dirty="0"/>
              <a:t>replication</a:t>
            </a:r>
            <a:r>
              <a:rPr lang="zh-CN" altLang="en-US" dirty="0"/>
              <a:t>，自动</a:t>
            </a:r>
            <a:r>
              <a:rPr lang="en-US" altLang="zh-CN" dirty="0"/>
              <a:t>re-balancing</a:t>
            </a:r>
            <a:r>
              <a:rPr lang="zh-CN" altLang="en-US" dirty="0"/>
              <a:t>，自动</a:t>
            </a:r>
            <a:r>
              <a:rPr lang="en-US" altLang="zh-CN" dirty="0"/>
              <a:t>failure detection</a:t>
            </a:r>
            <a:r>
              <a:rPr lang="zh-CN" altLang="en-US" dirty="0"/>
              <a:t>和自动</a:t>
            </a:r>
            <a:r>
              <a:rPr lang="en-US" altLang="zh-CN" dirty="0"/>
              <a:t>failure recovery</a:t>
            </a:r>
            <a:r>
              <a:rPr lang="zh-CN" altLang="en-US" dirty="0"/>
              <a:t>。总体而言，这些自动化特性一方面保证了系统的高度可靠，一方面也保障了在系统规模扩大之后，其运维难度仍能保持在一个相对较低的水平。</a:t>
            </a:r>
          </a:p>
          <a:p>
            <a:pPr lvl="2"/>
            <a:r>
              <a:rPr lang="en-US" altLang="zh-CN" dirty="0"/>
              <a:t>a. </a:t>
            </a:r>
            <a:r>
              <a:rPr lang="zh-CN" altLang="en-US" dirty="0"/>
              <a:t>副本数可以灵活控制。</a:t>
            </a:r>
          </a:p>
          <a:p>
            <a:pPr lvl="2"/>
            <a:r>
              <a:rPr lang="en-US" altLang="zh-CN" dirty="0"/>
              <a:t>b. </a:t>
            </a:r>
            <a:r>
              <a:rPr lang="zh-CN" altLang="en-US" dirty="0"/>
              <a:t>支持故障域分隔，数据强一致性。</a:t>
            </a:r>
          </a:p>
          <a:p>
            <a:pPr lvl="2"/>
            <a:r>
              <a:rPr lang="en-US" altLang="zh-CN" dirty="0"/>
              <a:t>c. </a:t>
            </a:r>
            <a:r>
              <a:rPr lang="zh-CN" altLang="en-US" dirty="0"/>
              <a:t>多种故障场景自动进行修复自愈。</a:t>
            </a:r>
          </a:p>
          <a:p>
            <a:pPr lvl="2"/>
            <a:r>
              <a:rPr lang="en-US" altLang="zh-CN" dirty="0"/>
              <a:t>d. </a:t>
            </a:r>
            <a:r>
              <a:rPr lang="zh-CN" altLang="en-US" dirty="0"/>
              <a:t>没有单点故障，自动管理。</a:t>
            </a:r>
          </a:p>
          <a:p>
            <a:pPr lvl="1"/>
            <a:endParaRPr lang="en-US" altLang="zh-CN" dirty="0"/>
          </a:p>
          <a:p>
            <a:pPr lvl="1"/>
            <a:endParaRPr lang="en-US" altLang="zh-CN" dirty="0"/>
          </a:p>
        </p:txBody>
      </p:sp>
    </p:spTree>
    <p:extLst>
      <p:ext uri="{BB962C8B-B14F-4D97-AF65-F5344CB8AC3E}">
        <p14:creationId xmlns:p14="http://schemas.microsoft.com/office/powerpoint/2010/main" val="84350914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通用信息 (标准)">
  <a:themeElements>
    <a:clrScheme name="">
      <a:dk1>
        <a:srgbClr val="0033CC"/>
      </a:dk1>
      <a:lt1>
        <a:srgbClr val="FFFFFF"/>
      </a:lt1>
      <a:dk2>
        <a:srgbClr val="336699"/>
      </a:dk2>
      <a:lt2>
        <a:srgbClr val="008000"/>
      </a:lt2>
      <a:accent1>
        <a:srgbClr val="3366FF"/>
      </a:accent1>
      <a:accent2>
        <a:srgbClr val="FFFF66"/>
      </a:accent2>
      <a:accent3>
        <a:srgbClr val="FFFFFF"/>
      </a:accent3>
      <a:accent4>
        <a:srgbClr val="002AAE"/>
      </a:accent4>
      <a:accent5>
        <a:srgbClr val="ADB8FF"/>
      </a:accent5>
      <a:accent6>
        <a:srgbClr val="E7E75C"/>
      </a:accent6>
      <a:hlink>
        <a:srgbClr val="FF6600"/>
      </a:hlink>
      <a:folHlink>
        <a:srgbClr val="FFCC66"/>
      </a:folHlink>
    </a:clrScheme>
    <a:fontScheme name="通用信息 (标准)">
      <a:majorFont>
        <a:latin typeface="Arial Narrow"/>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rgbClr val="CCFF66"/>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bg2"/>
            </a:solidFill>
            <a:effectLst/>
            <a:latin typeface="Times New Roman" pitchFamily="18" charset="0"/>
            <a:ea typeface="楷体_GB2312" pitchFamily="49" charset="-122"/>
          </a:defRPr>
        </a:defPPr>
      </a:lstStyle>
    </a:lnDef>
  </a:objectDefaults>
  <a:extraClrSchemeLst>
    <a:extraClrScheme>
      <a:clrScheme name="通用信息 (标准)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通用信息 (标准)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通用信息 (标准)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40504</TotalTime>
  <Words>4788</Words>
  <Application>Microsoft Macintosh PowerPoint</Application>
  <PresentationFormat>A4 纸张(210x297 毫米)</PresentationFormat>
  <Paragraphs>692</Paragraphs>
  <Slides>51</Slides>
  <Notes>49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黑体</vt:lpstr>
      <vt:lpstr>宋体</vt:lpstr>
      <vt:lpstr>微软雅黑</vt:lpstr>
      <vt:lpstr>Arial</vt:lpstr>
      <vt:lpstr>Arial Narrow</vt:lpstr>
      <vt:lpstr>Monotype Sorts</vt:lpstr>
      <vt:lpstr>Times New Roman</vt:lpstr>
      <vt:lpstr>Wingdings</vt:lpstr>
      <vt:lpstr>通用信息 (标准)</vt:lpstr>
      <vt:lpstr>PowerPoint 演示文稿</vt:lpstr>
      <vt:lpstr>第九章 结构</vt:lpstr>
      <vt:lpstr>本节主要内容</vt:lpstr>
      <vt:lpstr>Ceph的起源</vt:lpstr>
      <vt:lpstr>Ceph的起源</vt:lpstr>
      <vt:lpstr>Ceph的起源</vt:lpstr>
      <vt:lpstr>本节主要内容</vt:lpstr>
      <vt:lpstr>Ceph的特点</vt:lpstr>
      <vt:lpstr>Ceph的特点</vt:lpstr>
      <vt:lpstr>Ceph的特点</vt:lpstr>
      <vt:lpstr>Ceph的设计思路</vt:lpstr>
      <vt:lpstr>Ceph的设计思路</vt:lpstr>
      <vt:lpstr>Ceph的设计思路</vt:lpstr>
      <vt:lpstr>本节主要内容</vt:lpstr>
      <vt:lpstr>Ceph的架构</vt:lpstr>
      <vt:lpstr>Ceph的架构</vt:lpstr>
      <vt:lpstr>Ceph的架构</vt:lpstr>
      <vt:lpstr>本节主要内容</vt:lpstr>
      <vt:lpstr>RADOS简介</vt:lpstr>
      <vt:lpstr>RADOS简介</vt:lpstr>
      <vt:lpstr>RADOS简介</vt:lpstr>
      <vt:lpstr>RADOS简介</vt:lpstr>
      <vt:lpstr>RADOS简介</vt:lpstr>
      <vt:lpstr>RADOS简介</vt:lpstr>
      <vt:lpstr>RADOS简介</vt:lpstr>
      <vt:lpstr>RADOS简介</vt:lpstr>
      <vt:lpstr>RADOS简介</vt:lpstr>
      <vt:lpstr>本节主要内容</vt:lpstr>
      <vt:lpstr>CephFS简介</vt:lpstr>
      <vt:lpstr>CephFS简介</vt:lpstr>
      <vt:lpstr>CephFS简介</vt:lpstr>
      <vt:lpstr>CephFS简介</vt:lpstr>
      <vt:lpstr>CephFS简介</vt:lpstr>
      <vt:lpstr>CephFS简介</vt:lpstr>
      <vt:lpstr>本节主要内容</vt:lpstr>
      <vt:lpstr>Ceph内核模块</vt:lpstr>
      <vt:lpstr>Ceph内核模块</vt:lpstr>
      <vt:lpstr>Ceph内核模块</vt:lpstr>
      <vt:lpstr>Ceph内核模块</vt:lpstr>
      <vt:lpstr>Ceph内核模块</vt:lpstr>
      <vt:lpstr>Ceph内核模块</vt:lpstr>
      <vt:lpstr>Ceph内核模块</vt:lpstr>
      <vt:lpstr>Ceph内核模块</vt:lpstr>
      <vt:lpstr>Ceph内核模块</vt:lpstr>
      <vt:lpstr>Ceph内核模块</vt:lpstr>
      <vt:lpstr>Ceph内核模块</vt:lpstr>
      <vt:lpstr>Ceph内核模块</vt:lpstr>
      <vt:lpstr>Ceph内核模块</vt:lpstr>
      <vt:lpstr>Ceph内核模块</vt:lpstr>
      <vt:lpstr>Ceph内核模块</vt:lpstr>
      <vt:lpstr>分布式文件系统Ceph解析</vt:lpstr>
    </vt:vector>
  </TitlesOfParts>
  <Company>CS,HIT,P.R.China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xxf</dc:creator>
  <cp:lastModifiedBy>Microsoft Office User</cp:lastModifiedBy>
  <cp:revision>2539</cp:revision>
  <dcterms:created xsi:type="dcterms:W3CDTF">2001-03-21T12:57:26Z</dcterms:created>
  <dcterms:modified xsi:type="dcterms:W3CDTF">2021-01-13T04:31:33Z</dcterms:modified>
</cp:coreProperties>
</file>